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8288000" cy="10287000"/>
  <p:notesSz cx="6858000" cy="9144000"/>
  <p:embeddedFontLst>
    <p:embeddedFont>
      <p:font typeface="Bogart Bold" panose="020B0604020202020204" charset="0"/>
      <p:regular r:id="rId42"/>
    </p:embeddedFont>
    <p:embeddedFont>
      <p:font typeface="Caveat Brush" pitchFamily="2" charset="0"/>
      <p:regular r:id="rId43"/>
    </p:embeddedFont>
    <p:embeddedFont>
      <p:font typeface="Montserrat Semi-Bold" panose="020B0604020202020204" charset="0"/>
      <p:regular r:id="rId44"/>
    </p:embeddedFont>
    <p:embeddedFont>
      <p:font typeface="Muli" panose="020B0604020202020204" charset="0"/>
      <p:regular r:id="rId45"/>
    </p:embeddedFont>
    <p:embeddedFont>
      <p:font typeface="Muli Bold" panose="020B0604020202020204" charset="0"/>
      <p:regular r:id="rId46"/>
    </p:embeddedFont>
    <p:embeddedFont>
      <p:font typeface="Muli Italics" panose="020B0604020202020204" charset="0"/>
      <p:regular r:id="rId47"/>
    </p:embeddedFont>
    <p:embeddedFont>
      <p:font typeface="Muli Semi-Bold" panose="020B0604020202020204" charset="0"/>
      <p:regular r:id="rId48"/>
    </p:embeddedFont>
    <p:embeddedFont>
      <p:font typeface="Muli Ultra-Bold" panose="020B0604020202020204" charset="0"/>
      <p:regular r:id="rId49"/>
    </p:embeddedFont>
    <p:embeddedFont>
      <p:font typeface="Noto Serif Display Bold" panose="020B0604020202020204"/>
      <p:regular r:id="rId50"/>
    </p:embeddedFont>
    <p:embeddedFont>
      <p:font typeface="Paytone One" panose="020B0604020202020204" charset="0"/>
      <p:regular r:id="rId51"/>
    </p:embeddedFont>
    <p:embeddedFont>
      <p:font typeface="Playpen Sans" panose="020B0604020202020204" charset="0"/>
      <p:regular r:id="rId52"/>
    </p:embeddedFont>
    <p:embeddedFont>
      <p:font typeface="Playpen Sans 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40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7.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image" Target="../media/image36.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grpSp>
        <p:nvGrpSpPr>
          <p:cNvPr id="2" name="Group 2"/>
          <p:cNvGrpSpPr/>
          <p:nvPr/>
        </p:nvGrpSpPr>
        <p:grpSpPr>
          <a:xfrm>
            <a:off x="13648326" y="1028700"/>
            <a:ext cx="3610974" cy="7221947"/>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cubicBezTo>
                    <a:pt x="711200" y="6350000"/>
                    <a:pt x="0" y="5638800"/>
                    <a:pt x="0" y="4762500"/>
                  </a:cubicBezTo>
                  <a:lnTo>
                    <a:pt x="0" y="1587500"/>
                  </a:lnTo>
                  <a:cubicBezTo>
                    <a:pt x="0" y="711200"/>
                    <a:pt x="711200" y="0"/>
                    <a:pt x="1587500" y="0"/>
                  </a:cubicBez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100842" r="-84933"/>
              </a:stretch>
            </a:blipFill>
          </p:spPr>
          <p:txBody>
            <a:bodyPr/>
            <a:lstStyle/>
            <a:p>
              <a:endParaRPr lang="en-US"/>
            </a:p>
          </p:txBody>
        </p:sp>
      </p:grpSp>
      <p:sp>
        <p:nvSpPr>
          <p:cNvPr id="4" name="TextBox 4"/>
          <p:cNvSpPr txBox="1"/>
          <p:nvPr/>
        </p:nvSpPr>
        <p:spPr>
          <a:xfrm>
            <a:off x="794959" y="1921913"/>
            <a:ext cx="8626109" cy="6328734"/>
          </a:xfrm>
          <a:prstGeom prst="rect">
            <a:avLst/>
          </a:prstGeom>
        </p:spPr>
        <p:txBody>
          <a:bodyPr lIns="0" tIns="0" rIns="0" bIns="0" rtlCol="0" anchor="t">
            <a:spAutoFit/>
          </a:bodyPr>
          <a:lstStyle/>
          <a:p>
            <a:pPr algn="l">
              <a:lnSpc>
                <a:spcPts val="12410"/>
              </a:lnSpc>
            </a:pPr>
            <a:r>
              <a:rPr lang="en-US" sz="11081" spc="-764" dirty="0" err="1">
                <a:solidFill>
                  <a:srgbClr val="354F52"/>
                </a:solidFill>
                <a:latin typeface="Paytone One"/>
                <a:ea typeface="Paytone One"/>
                <a:cs typeface="Paytone One"/>
                <a:sym typeface="Paytone One"/>
              </a:rPr>
              <a:t>Cảnh</a:t>
            </a:r>
            <a:r>
              <a:rPr lang="en-US" sz="11081" spc="-764" dirty="0">
                <a:solidFill>
                  <a:srgbClr val="354F52"/>
                </a:solidFill>
                <a:latin typeface="Paytone One"/>
                <a:ea typeface="Paytone One"/>
                <a:cs typeface="Paytone One"/>
                <a:sym typeface="Paytone One"/>
              </a:rPr>
              <a:t> </a:t>
            </a:r>
            <a:r>
              <a:rPr lang="en-US" sz="11081" spc="-764" dirty="0" err="1">
                <a:solidFill>
                  <a:srgbClr val="354F52"/>
                </a:solidFill>
                <a:latin typeface="Paytone One"/>
                <a:ea typeface="Paytone One"/>
                <a:cs typeface="Paytone One"/>
                <a:sym typeface="Paytone One"/>
              </a:rPr>
              <a:t>quan</a:t>
            </a:r>
            <a:r>
              <a:rPr lang="en-US" sz="11081" spc="-764" dirty="0">
                <a:solidFill>
                  <a:srgbClr val="354F52"/>
                </a:solidFill>
                <a:latin typeface="Paytone One"/>
                <a:ea typeface="Paytone One"/>
                <a:cs typeface="Paytone One"/>
                <a:sym typeface="Paytone One"/>
              </a:rPr>
              <a:t> </a:t>
            </a:r>
            <a:r>
              <a:rPr lang="en-US" sz="11081" spc="-764" dirty="0" err="1">
                <a:solidFill>
                  <a:srgbClr val="354F52"/>
                </a:solidFill>
                <a:latin typeface="Paytone One"/>
                <a:ea typeface="Paytone One"/>
                <a:cs typeface="Paytone One"/>
                <a:sym typeface="Paytone One"/>
              </a:rPr>
              <a:t>thiên</a:t>
            </a:r>
            <a:r>
              <a:rPr lang="en-US" sz="11081" spc="-764" dirty="0">
                <a:solidFill>
                  <a:srgbClr val="354F52"/>
                </a:solidFill>
                <a:latin typeface="Paytone One"/>
                <a:ea typeface="Paytone One"/>
                <a:cs typeface="Paytone One"/>
                <a:sym typeface="Paytone One"/>
              </a:rPr>
              <a:t> </a:t>
            </a:r>
            <a:r>
              <a:rPr lang="en-US" sz="11081" spc="-764" dirty="0" err="1">
                <a:solidFill>
                  <a:srgbClr val="354F52"/>
                </a:solidFill>
                <a:latin typeface="Paytone One"/>
                <a:ea typeface="Paytone One"/>
                <a:cs typeface="Paytone One"/>
                <a:sym typeface="Paytone One"/>
              </a:rPr>
              <a:t>nhiên</a:t>
            </a:r>
            <a:endParaRPr lang="en-US" sz="11081" spc="-764" dirty="0">
              <a:solidFill>
                <a:srgbClr val="354F52"/>
              </a:solidFill>
              <a:latin typeface="Paytone One"/>
              <a:ea typeface="Paytone One"/>
              <a:cs typeface="Paytone One"/>
              <a:sym typeface="Paytone One"/>
            </a:endParaRPr>
          </a:p>
          <a:p>
            <a:pPr algn="l">
              <a:lnSpc>
                <a:spcPts val="12410"/>
              </a:lnSpc>
            </a:pPr>
            <a:r>
              <a:rPr lang="en-US" sz="11081" spc="-764" dirty="0" err="1">
                <a:solidFill>
                  <a:srgbClr val="354F52"/>
                </a:solidFill>
                <a:latin typeface="Paytone One"/>
                <a:ea typeface="Paytone One"/>
                <a:cs typeface="Paytone One"/>
                <a:sym typeface="Paytone One"/>
              </a:rPr>
              <a:t>thế</a:t>
            </a:r>
            <a:r>
              <a:rPr lang="en-US" sz="11081" spc="-764" dirty="0">
                <a:solidFill>
                  <a:srgbClr val="354F52"/>
                </a:solidFill>
                <a:latin typeface="Paytone One"/>
                <a:ea typeface="Paytone One"/>
                <a:cs typeface="Paytone One"/>
                <a:sym typeface="Paytone One"/>
              </a:rPr>
              <a:t> </a:t>
            </a:r>
            <a:r>
              <a:rPr lang="en-US" sz="11081" spc="-764" dirty="0" err="1">
                <a:solidFill>
                  <a:srgbClr val="354F52"/>
                </a:solidFill>
                <a:latin typeface="Paytone One"/>
                <a:ea typeface="Paytone One"/>
                <a:cs typeface="Paytone One"/>
                <a:sym typeface="Paytone One"/>
              </a:rPr>
              <a:t>giới</a:t>
            </a:r>
            <a:r>
              <a:rPr lang="en-US" sz="11081" spc="-764" dirty="0">
                <a:solidFill>
                  <a:srgbClr val="354F52"/>
                </a:solidFill>
                <a:latin typeface="Paytone One"/>
                <a:ea typeface="Paytone One"/>
                <a:cs typeface="Paytone One"/>
                <a:sym typeface="Paytone One"/>
              </a:rPr>
              <a:t> </a:t>
            </a:r>
            <a:r>
              <a:rPr lang="en-US" sz="11081" spc="-764" dirty="0" err="1">
                <a:solidFill>
                  <a:srgbClr val="354F52"/>
                </a:solidFill>
                <a:latin typeface="Paytone One"/>
                <a:ea typeface="Paytone One"/>
                <a:cs typeface="Paytone One"/>
                <a:sym typeface="Paytone One"/>
              </a:rPr>
              <a:t>động</a:t>
            </a:r>
            <a:r>
              <a:rPr lang="en-US" sz="11081" spc="-764" dirty="0">
                <a:solidFill>
                  <a:srgbClr val="354F52"/>
                </a:solidFill>
                <a:latin typeface="Paytone One"/>
                <a:ea typeface="Paytone One"/>
                <a:cs typeface="Paytone One"/>
                <a:sym typeface="Paytone One"/>
              </a:rPr>
              <a:t> - </a:t>
            </a:r>
            <a:r>
              <a:rPr lang="en-US" sz="11081" spc="-764" dirty="0" err="1">
                <a:solidFill>
                  <a:srgbClr val="354F52"/>
                </a:solidFill>
                <a:latin typeface="Paytone One"/>
                <a:ea typeface="Paytone One"/>
                <a:cs typeface="Paytone One"/>
                <a:sym typeface="Paytone One"/>
              </a:rPr>
              <a:t>thực</a:t>
            </a:r>
            <a:r>
              <a:rPr lang="en-US" sz="11081" spc="-764" dirty="0">
                <a:solidFill>
                  <a:srgbClr val="354F52"/>
                </a:solidFill>
                <a:latin typeface="Paytone One"/>
                <a:ea typeface="Paytone One"/>
                <a:cs typeface="Paytone One"/>
                <a:sym typeface="Paytone One"/>
              </a:rPr>
              <a:t> </a:t>
            </a:r>
            <a:r>
              <a:rPr lang="en-US" sz="11081" spc="-764" dirty="0" err="1">
                <a:solidFill>
                  <a:srgbClr val="354F52"/>
                </a:solidFill>
                <a:latin typeface="Paytone One"/>
                <a:ea typeface="Paytone One"/>
                <a:cs typeface="Paytone One"/>
                <a:sym typeface="Paytone One"/>
              </a:rPr>
              <a:t>vật</a:t>
            </a:r>
            <a:endParaRPr lang="en-US" sz="11081" spc="-764" dirty="0">
              <a:solidFill>
                <a:srgbClr val="354F52"/>
              </a:solidFill>
              <a:latin typeface="Paytone One"/>
              <a:ea typeface="Paytone One"/>
              <a:cs typeface="Paytone One"/>
              <a:sym typeface="Paytone One"/>
            </a:endParaRPr>
          </a:p>
        </p:txBody>
      </p:sp>
      <p:grpSp>
        <p:nvGrpSpPr>
          <p:cNvPr id="5" name="Group 5"/>
          <p:cNvGrpSpPr/>
          <p:nvPr/>
        </p:nvGrpSpPr>
        <p:grpSpPr>
          <a:xfrm>
            <a:off x="9777485" y="2036353"/>
            <a:ext cx="3610974" cy="7221947"/>
            <a:chOff x="0" y="0"/>
            <a:chExt cx="3175000" cy="6350000"/>
          </a:xfrm>
        </p:grpSpPr>
        <p:sp>
          <p:nvSpPr>
            <p:cNvPr id="6" name="Freeform 6"/>
            <p:cNvSpPr/>
            <p:nvPr/>
          </p:nvSpPr>
          <p:spPr>
            <a:xfrm>
              <a:off x="0" y="0"/>
              <a:ext cx="3175000" cy="6350000"/>
            </a:xfrm>
            <a:custGeom>
              <a:avLst/>
              <a:gdLst/>
              <a:ahLst/>
              <a:cxnLst/>
              <a:rect l="l" t="t" r="r" b="b"/>
              <a:pathLst>
                <a:path w="3175000" h="6350000">
                  <a:moveTo>
                    <a:pt x="1587500" y="6350000"/>
                  </a:moveTo>
                  <a:cubicBezTo>
                    <a:pt x="711200" y="6350000"/>
                    <a:pt x="0" y="5638800"/>
                    <a:pt x="0" y="4762500"/>
                  </a:cubicBezTo>
                  <a:lnTo>
                    <a:pt x="0" y="1587500"/>
                  </a:lnTo>
                  <a:cubicBezTo>
                    <a:pt x="0" y="711200"/>
                    <a:pt x="711200" y="0"/>
                    <a:pt x="1587500" y="0"/>
                  </a:cubicBez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21401" t="-11928" r="-32500"/>
              </a:stretch>
            </a:blipFill>
          </p:spPr>
          <p:txBody>
            <a:bodyPr/>
            <a:lstStyle/>
            <a:p>
              <a:endParaRPr lang="en-US"/>
            </a:p>
          </p:txBody>
        </p:sp>
      </p:grpSp>
      <p:sp>
        <p:nvSpPr>
          <p:cNvPr id="7" name="Freeform 7"/>
          <p:cNvSpPr/>
          <p:nvPr/>
        </p:nvSpPr>
        <p:spPr>
          <a:xfrm rot="1608216">
            <a:off x="8239017" y="1935251"/>
            <a:ext cx="771083" cy="1314347"/>
          </a:xfrm>
          <a:custGeom>
            <a:avLst/>
            <a:gdLst/>
            <a:ahLst/>
            <a:cxnLst/>
            <a:rect l="l" t="t" r="r" b="b"/>
            <a:pathLst>
              <a:path w="771083" h="1314347">
                <a:moveTo>
                  <a:pt x="0" y="0"/>
                </a:moveTo>
                <a:lnTo>
                  <a:pt x="771083" y="0"/>
                </a:lnTo>
                <a:lnTo>
                  <a:pt x="771083" y="1314347"/>
                </a:lnTo>
                <a:lnTo>
                  <a:pt x="0" y="1314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794959" y="9002391"/>
            <a:ext cx="3430792" cy="339725"/>
          </a:xfrm>
          <a:prstGeom prst="rect">
            <a:avLst/>
          </a:prstGeom>
        </p:spPr>
        <p:txBody>
          <a:bodyPr lIns="0" tIns="0" rIns="0" bIns="0" rtlCol="0" anchor="t">
            <a:spAutoFit/>
          </a:bodyPr>
          <a:lstStyle/>
          <a:p>
            <a:pPr algn="l">
              <a:lnSpc>
                <a:spcPts val="2800"/>
              </a:lnSpc>
            </a:pPr>
            <a:r>
              <a:rPr lang="en-US" sz="2000" b="1" spc="-80">
                <a:solidFill>
                  <a:srgbClr val="354F52"/>
                </a:solidFill>
                <a:latin typeface="Montserrat Semi-Bold"/>
                <a:ea typeface="Montserrat Semi-Bold"/>
                <a:cs typeface="Montserrat Semi-Bold"/>
                <a:sym typeface="Montserrat Semi-Bold"/>
              </a:rPr>
              <a:t>Hoạt động trải nghiệm 12</a:t>
            </a:r>
          </a:p>
        </p:txBody>
      </p:sp>
      <p:sp>
        <p:nvSpPr>
          <p:cNvPr id="10" name="AutoShape 10"/>
          <p:cNvSpPr/>
          <p:nvPr/>
        </p:nvSpPr>
        <p:spPr>
          <a:xfrm>
            <a:off x="4027269" y="9224641"/>
            <a:ext cx="2161490" cy="0"/>
          </a:xfrm>
          <a:prstGeom prst="line">
            <a:avLst/>
          </a:prstGeom>
          <a:ln w="9525" cap="flat">
            <a:solidFill>
              <a:srgbClr val="354F52"/>
            </a:solidFill>
            <a:prstDash val="solid"/>
            <a:headEnd type="none" w="sm" len="sm"/>
            <a:tailEnd type="none" w="sm" len="sm"/>
          </a:ln>
        </p:spPr>
        <p:txBody>
          <a:bodyPr/>
          <a:lstStyle/>
          <a:p>
            <a:endParaRPr lang="en-US"/>
          </a:p>
        </p:txBody>
      </p:sp>
      <p:sp>
        <p:nvSpPr>
          <p:cNvPr id="11" name="TextBox 11"/>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147660"/>
            <a:ext cx="19635974" cy="10652516"/>
          </a:xfrm>
          <a:custGeom>
            <a:avLst/>
            <a:gdLst/>
            <a:ahLst/>
            <a:cxnLst/>
            <a:rect l="l" t="t" r="r" b="b"/>
            <a:pathLst>
              <a:path w="19635974" h="10652516">
                <a:moveTo>
                  <a:pt x="0" y="0"/>
                </a:moveTo>
                <a:lnTo>
                  <a:pt x="19635974" y="0"/>
                </a:lnTo>
                <a:lnTo>
                  <a:pt x="19635974" y="10652515"/>
                </a:lnTo>
                <a:lnTo>
                  <a:pt x="0" y="10652515"/>
                </a:lnTo>
                <a:lnTo>
                  <a:pt x="0" y="0"/>
                </a:lnTo>
                <a:close/>
              </a:path>
            </a:pathLst>
          </a:custGeom>
          <a:blipFill>
            <a:blip r:embed="rId6"/>
            <a:stretch>
              <a:fillRect/>
            </a:stretch>
          </a:blipFill>
        </p:spPr>
        <p:txBody>
          <a:bodyPr/>
          <a:lstStyle/>
          <a:p>
            <a:endParaRPr lang="en-US"/>
          </a:p>
        </p:txBody>
      </p:sp>
      <p:sp>
        <p:nvSpPr>
          <p:cNvPr id="6" name="Freeform 6"/>
          <p:cNvSpPr/>
          <p:nvPr/>
        </p:nvSpPr>
        <p:spPr>
          <a:xfrm>
            <a:off x="14369653" y="3219615"/>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423172" y="2302040"/>
            <a:ext cx="9441656" cy="1739900"/>
          </a:xfrm>
          <a:prstGeom prst="rect">
            <a:avLst/>
          </a:prstGeom>
        </p:spPr>
        <p:txBody>
          <a:bodyPr lIns="0" tIns="0" rIns="0" bIns="0" rtlCol="0" anchor="t">
            <a:spAutoFit/>
          </a:bodyPr>
          <a:lstStyle/>
          <a:p>
            <a:pPr marL="0" lvl="0" indent="0" algn="ctr">
              <a:lnSpc>
                <a:spcPts val="6999"/>
              </a:lnSpc>
              <a:spcBef>
                <a:spcPct val="0"/>
              </a:spcBef>
            </a:pPr>
            <a:r>
              <a:rPr lang="en-US" sz="4999" b="1">
                <a:solidFill>
                  <a:srgbClr val="000000"/>
                </a:solidFill>
                <a:latin typeface="Playpen Sans Bold"/>
                <a:ea typeface="Playpen Sans Bold"/>
                <a:cs typeface="Playpen Sans Bold"/>
                <a:sym typeface="Playpen Sans Bold"/>
              </a:rPr>
              <a:t>“Thế giới sinh vật” được hiểu là gì?</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1</a:t>
            </a:r>
          </a:p>
        </p:txBody>
      </p:sp>
      <p:sp>
        <p:nvSpPr>
          <p:cNvPr id="12" name="TextBox 12"/>
          <p:cNvSpPr txBox="1"/>
          <p:nvPr/>
        </p:nvSpPr>
        <p:spPr>
          <a:xfrm>
            <a:off x="4617367" y="421622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 </a:t>
            </a:r>
            <a:r>
              <a:rPr lang="en-US" sz="3600">
                <a:solidFill>
                  <a:srgbClr val="000000"/>
                </a:solidFill>
                <a:latin typeface="Playpen Sans"/>
                <a:ea typeface="Playpen Sans"/>
                <a:cs typeface="Playpen Sans"/>
                <a:sym typeface="Playpen Sans"/>
              </a:rPr>
              <a:t>Các sinh vật sống trong rừng rậm nhiệt đới</a:t>
            </a:r>
          </a:p>
        </p:txBody>
      </p:sp>
      <p:sp>
        <p:nvSpPr>
          <p:cNvPr id="13" name="TextBox 13"/>
          <p:cNvSpPr txBox="1"/>
          <p:nvPr/>
        </p:nvSpPr>
        <p:spPr>
          <a:xfrm>
            <a:off x="9493510" y="421622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6823A"/>
                </a:solidFill>
                <a:latin typeface="Playpen Sans Bold"/>
                <a:ea typeface="Playpen Sans Bold"/>
                <a:cs typeface="Playpen Sans Bold"/>
                <a:sym typeface="Playpen Sans Bold"/>
              </a:rPr>
              <a:t>B. Toàn bộ các dạng sống có trên Trái Đất</a:t>
            </a:r>
          </a:p>
        </p:txBody>
      </p:sp>
      <p:sp>
        <p:nvSpPr>
          <p:cNvPr id="14" name="TextBox 14"/>
          <p:cNvSpPr txBox="1"/>
          <p:nvPr/>
        </p:nvSpPr>
        <p:spPr>
          <a:xfrm>
            <a:off x="4617367" y="6583543"/>
            <a:ext cx="437286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Các loài động vật sống trên cạn</a:t>
            </a:r>
          </a:p>
        </p:txBody>
      </p:sp>
      <p:sp>
        <p:nvSpPr>
          <p:cNvPr id="15" name="TextBox 15"/>
          <p:cNvSpPr txBox="1"/>
          <p:nvPr/>
        </p:nvSpPr>
        <p:spPr>
          <a:xfrm>
            <a:off x="9491965" y="6583543"/>
            <a:ext cx="471051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Các loài thực vật sống dưới nước.</a:t>
            </a:r>
          </a:p>
        </p:txBody>
      </p:sp>
    </p:spTree>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147660"/>
            <a:ext cx="19635974" cy="10652516"/>
          </a:xfrm>
          <a:custGeom>
            <a:avLst/>
            <a:gdLst/>
            <a:ahLst/>
            <a:cxnLst/>
            <a:rect l="l" t="t" r="r" b="b"/>
            <a:pathLst>
              <a:path w="19635974" h="10652516">
                <a:moveTo>
                  <a:pt x="0" y="0"/>
                </a:moveTo>
                <a:lnTo>
                  <a:pt x="19635974" y="0"/>
                </a:lnTo>
                <a:lnTo>
                  <a:pt x="19635974" y="10652515"/>
                </a:lnTo>
                <a:lnTo>
                  <a:pt x="0" y="10652515"/>
                </a:lnTo>
                <a:lnTo>
                  <a:pt x="0" y="0"/>
                </a:lnTo>
                <a:close/>
              </a:path>
            </a:pathLst>
          </a:custGeom>
          <a:blipFill>
            <a:blip r:embed="rId6"/>
            <a:stretch>
              <a:fillRect/>
            </a:stretch>
          </a:blipFill>
        </p:spPr>
        <p:txBody>
          <a:bodyPr/>
          <a:lstStyle/>
          <a:p>
            <a:endParaRPr lang="en-US"/>
          </a:p>
        </p:txBody>
      </p:sp>
      <p:sp>
        <p:nvSpPr>
          <p:cNvPr id="6" name="Freeform 6"/>
          <p:cNvSpPr/>
          <p:nvPr/>
        </p:nvSpPr>
        <p:spPr>
          <a:xfrm>
            <a:off x="14369653" y="3219615"/>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255998" y="2461696"/>
            <a:ext cx="9946481" cy="854075"/>
          </a:xfrm>
          <a:prstGeom prst="rect">
            <a:avLst/>
          </a:prstGeom>
        </p:spPr>
        <p:txBody>
          <a:bodyPr lIns="0" tIns="0" rIns="0" bIns="0" rtlCol="0" anchor="t">
            <a:spAutoFit/>
          </a:bodyPr>
          <a:lstStyle/>
          <a:p>
            <a:pPr marL="0" lvl="0" indent="0" algn="ctr">
              <a:lnSpc>
                <a:spcPts val="6999"/>
              </a:lnSpc>
              <a:spcBef>
                <a:spcPct val="0"/>
              </a:spcBef>
            </a:pPr>
            <a:r>
              <a:rPr lang="en-US" sz="4999" b="1">
                <a:solidFill>
                  <a:srgbClr val="000000"/>
                </a:solidFill>
                <a:latin typeface="Playpen Sans Bold"/>
                <a:ea typeface="Playpen Sans Bold"/>
                <a:cs typeface="Playpen Sans Bold"/>
                <a:sym typeface="Playpen Sans Bold"/>
              </a:rPr>
              <a:t> Cảnh quan thiên nhiên là gì?</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2</a:t>
            </a:r>
          </a:p>
        </p:txBody>
      </p:sp>
      <p:sp>
        <p:nvSpPr>
          <p:cNvPr id="12" name="TextBox 12"/>
          <p:cNvSpPr txBox="1"/>
          <p:nvPr/>
        </p:nvSpPr>
        <p:spPr>
          <a:xfrm>
            <a:off x="3873327" y="3643452"/>
            <a:ext cx="4949522" cy="2785745"/>
          </a:xfrm>
          <a:prstGeom prst="rect">
            <a:avLst/>
          </a:prstGeom>
        </p:spPr>
        <p:txBody>
          <a:bodyPr lIns="0" tIns="0" rIns="0" bIns="0" rtlCol="0" anchor="t">
            <a:spAutoFit/>
          </a:bodyPr>
          <a:lstStyle/>
          <a:p>
            <a:pPr algn="l">
              <a:lnSpc>
                <a:spcPts val="4479"/>
              </a:lnSpc>
              <a:spcBef>
                <a:spcPct val="0"/>
              </a:spcBef>
            </a:pPr>
            <a:r>
              <a:rPr lang="en-US" sz="3199" b="1">
                <a:solidFill>
                  <a:srgbClr val="000000"/>
                </a:solidFill>
                <a:latin typeface="Playpen Sans Bold"/>
                <a:ea typeface="Playpen Sans Bold"/>
                <a:cs typeface="Playpen Sans Bold"/>
                <a:sym typeface="Playpen Sans Bold"/>
              </a:rPr>
              <a:t>A. </a:t>
            </a:r>
            <a:r>
              <a:rPr lang="en-US" sz="3199">
                <a:solidFill>
                  <a:srgbClr val="000000"/>
                </a:solidFill>
                <a:latin typeface="Playpen Sans"/>
                <a:ea typeface="Playpen Sans"/>
                <a:cs typeface="Playpen Sans"/>
                <a:sym typeface="Playpen Sans"/>
              </a:rPr>
              <a:t>Là sự kết hợp hài hòa của các thành phần tự nhiên như địa hình, khí hậu, sinh vật, thổ nhưỡng và nước.</a:t>
            </a:r>
          </a:p>
        </p:txBody>
      </p:sp>
      <p:sp>
        <p:nvSpPr>
          <p:cNvPr id="13" name="TextBox 13"/>
          <p:cNvSpPr txBox="1"/>
          <p:nvPr/>
        </p:nvSpPr>
        <p:spPr>
          <a:xfrm>
            <a:off x="9493510" y="3643452"/>
            <a:ext cx="4372863" cy="2223770"/>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Playpen Sans Bold"/>
                <a:ea typeface="Playpen Sans Bold"/>
                <a:cs typeface="Playpen Sans Bold"/>
                <a:sym typeface="Playpen Sans Bold"/>
              </a:rPr>
              <a:t>B</a:t>
            </a:r>
            <a:r>
              <a:rPr lang="en-US" sz="3200">
                <a:solidFill>
                  <a:srgbClr val="000000"/>
                </a:solidFill>
                <a:latin typeface="Playpen Sans"/>
                <a:ea typeface="Playpen Sans"/>
                <a:cs typeface="Playpen Sans"/>
                <a:sym typeface="Playpen Sans"/>
              </a:rPr>
              <a:t>. Là toàn bộ các hoạt động của con người trên bề mặt Trái Đất.</a:t>
            </a:r>
          </a:p>
        </p:txBody>
      </p:sp>
      <p:sp>
        <p:nvSpPr>
          <p:cNvPr id="14" name="TextBox 14"/>
          <p:cNvSpPr txBox="1"/>
          <p:nvPr/>
        </p:nvSpPr>
        <p:spPr>
          <a:xfrm>
            <a:off x="3873327" y="6914972"/>
            <a:ext cx="4372863" cy="1661795"/>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Playpen Sans Bold"/>
                <a:ea typeface="Playpen Sans Bold"/>
                <a:cs typeface="Playpen Sans Bold"/>
                <a:sym typeface="Playpen Sans Bold"/>
              </a:rPr>
              <a:t>C. </a:t>
            </a:r>
            <a:r>
              <a:rPr lang="en-US" sz="3200">
                <a:solidFill>
                  <a:srgbClr val="000000"/>
                </a:solidFill>
                <a:latin typeface="Playpen Sans"/>
                <a:ea typeface="Playpen Sans"/>
                <a:cs typeface="Playpen Sans"/>
                <a:sym typeface="Playpen Sans"/>
              </a:rPr>
              <a:t>Là khu vực có nhiều công trình xây dựng của con người.</a:t>
            </a:r>
          </a:p>
        </p:txBody>
      </p:sp>
      <p:sp>
        <p:nvSpPr>
          <p:cNvPr id="15" name="TextBox 15"/>
          <p:cNvSpPr txBox="1"/>
          <p:nvPr/>
        </p:nvSpPr>
        <p:spPr>
          <a:xfrm>
            <a:off x="9493510" y="6753047"/>
            <a:ext cx="4710513" cy="1099820"/>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Playpen Sans Bold"/>
                <a:ea typeface="Playpen Sans Bold"/>
                <a:cs typeface="Playpen Sans Bold"/>
                <a:sym typeface="Playpen Sans Bold"/>
              </a:rPr>
              <a:t>D. </a:t>
            </a:r>
            <a:r>
              <a:rPr lang="en-US" sz="3200">
                <a:solidFill>
                  <a:srgbClr val="000000"/>
                </a:solidFill>
                <a:latin typeface="Playpen Sans"/>
                <a:ea typeface="Playpen Sans"/>
                <a:cs typeface="Playpen Sans"/>
                <a:sym typeface="Playpen Sans"/>
              </a:rPr>
              <a:t>Là vùng chỉ có rừng và núi.</a:t>
            </a:r>
          </a:p>
        </p:txBody>
      </p:sp>
    </p:spTree>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147660"/>
            <a:ext cx="19635974" cy="10652516"/>
          </a:xfrm>
          <a:custGeom>
            <a:avLst/>
            <a:gdLst/>
            <a:ahLst/>
            <a:cxnLst/>
            <a:rect l="l" t="t" r="r" b="b"/>
            <a:pathLst>
              <a:path w="19635974" h="10652516">
                <a:moveTo>
                  <a:pt x="0" y="0"/>
                </a:moveTo>
                <a:lnTo>
                  <a:pt x="19635974" y="0"/>
                </a:lnTo>
                <a:lnTo>
                  <a:pt x="19635974" y="10652515"/>
                </a:lnTo>
                <a:lnTo>
                  <a:pt x="0" y="10652515"/>
                </a:lnTo>
                <a:lnTo>
                  <a:pt x="0" y="0"/>
                </a:lnTo>
                <a:close/>
              </a:path>
            </a:pathLst>
          </a:custGeom>
          <a:blipFill>
            <a:blip r:embed="rId6"/>
            <a:stretch>
              <a:fillRect/>
            </a:stretch>
          </a:blipFill>
        </p:spPr>
        <p:txBody>
          <a:bodyPr/>
          <a:lstStyle/>
          <a:p>
            <a:endParaRPr lang="en-US"/>
          </a:p>
        </p:txBody>
      </p:sp>
      <p:sp>
        <p:nvSpPr>
          <p:cNvPr id="6" name="Freeform 6"/>
          <p:cNvSpPr/>
          <p:nvPr/>
        </p:nvSpPr>
        <p:spPr>
          <a:xfrm>
            <a:off x="14369653" y="3219615"/>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255998" y="2461696"/>
            <a:ext cx="9946481" cy="854075"/>
          </a:xfrm>
          <a:prstGeom prst="rect">
            <a:avLst/>
          </a:prstGeom>
        </p:spPr>
        <p:txBody>
          <a:bodyPr lIns="0" tIns="0" rIns="0" bIns="0" rtlCol="0" anchor="t">
            <a:spAutoFit/>
          </a:bodyPr>
          <a:lstStyle/>
          <a:p>
            <a:pPr marL="0" lvl="0" indent="0" algn="ctr">
              <a:lnSpc>
                <a:spcPts val="6999"/>
              </a:lnSpc>
              <a:spcBef>
                <a:spcPct val="0"/>
              </a:spcBef>
            </a:pPr>
            <a:r>
              <a:rPr lang="en-US" sz="4999" b="1">
                <a:solidFill>
                  <a:srgbClr val="000000"/>
                </a:solidFill>
                <a:latin typeface="Playpen Sans Bold"/>
                <a:ea typeface="Playpen Sans Bold"/>
                <a:cs typeface="Playpen Sans Bold"/>
                <a:sym typeface="Playpen Sans Bold"/>
              </a:rPr>
              <a:t> Cảnh quan thiên nhiên là gì?</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2</a:t>
            </a:r>
          </a:p>
        </p:txBody>
      </p:sp>
      <p:sp>
        <p:nvSpPr>
          <p:cNvPr id="12" name="TextBox 12"/>
          <p:cNvSpPr txBox="1"/>
          <p:nvPr/>
        </p:nvSpPr>
        <p:spPr>
          <a:xfrm>
            <a:off x="3873327" y="3643452"/>
            <a:ext cx="4949522" cy="2785745"/>
          </a:xfrm>
          <a:prstGeom prst="rect">
            <a:avLst/>
          </a:prstGeom>
        </p:spPr>
        <p:txBody>
          <a:bodyPr lIns="0" tIns="0" rIns="0" bIns="0" rtlCol="0" anchor="t">
            <a:spAutoFit/>
          </a:bodyPr>
          <a:lstStyle/>
          <a:p>
            <a:pPr algn="l">
              <a:lnSpc>
                <a:spcPts val="4479"/>
              </a:lnSpc>
              <a:spcBef>
                <a:spcPct val="0"/>
              </a:spcBef>
            </a:pPr>
            <a:r>
              <a:rPr lang="en-US" sz="3199" b="1">
                <a:solidFill>
                  <a:srgbClr val="06823A"/>
                </a:solidFill>
                <a:latin typeface="Playpen Sans Bold"/>
                <a:ea typeface="Playpen Sans Bold"/>
                <a:cs typeface="Playpen Sans Bold"/>
                <a:sym typeface="Playpen Sans Bold"/>
              </a:rPr>
              <a:t>A. Là sự kết hợp hài hòa của các thành phần tự nhiên như địa hình, khí hậu, sinh vật, thổ nhưỡng và nước.</a:t>
            </a:r>
          </a:p>
        </p:txBody>
      </p:sp>
      <p:sp>
        <p:nvSpPr>
          <p:cNvPr id="13" name="TextBox 13"/>
          <p:cNvSpPr txBox="1"/>
          <p:nvPr/>
        </p:nvSpPr>
        <p:spPr>
          <a:xfrm>
            <a:off x="9493510" y="3643452"/>
            <a:ext cx="4372863" cy="2223770"/>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Playpen Sans Bold"/>
                <a:ea typeface="Playpen Sans Bold"/>
                <a:cs typeface="Playpen Sans Bold"/>
                <a:sym typeface="Playpen Sans Bold"/>
              </a:rPr>
              <a:t>B</a:t>
            </a:r>
            <a:r>
              <a:rPr lang="en-US" sz="3200">
                <a:solidFill>
                  <a:srgbClr val="000000"/>
                </a:solidFill>
                <a:latin typeface="Playpen Sans"/>
                <a:ea typeface="Playpen Sans"/>
                <a:cs typeface="Playpen Sans"/>
                <a:sym typeface="Playpen Sans"/>
              </a:rPr>
              <a:t>. Là toàn bộ các hoạt động của con người trên bề mặt Trái Đất.</a:t>
            </a:r>
          </a:p>
        </p:txBody>
      </p:sp>
      <p:sp>
        <p:nvSpPr>
          <p:cNvPr id="14" name="TextBox 14"/>
          <p:cNvSpPr txBox="1"/>
          <p:nvPr/>
        </p:nvSpPr>
        <p:spPr>
          <a:xfrm>
            <a:off x="3873327" y="6914972"/>
            <a:ext cx="4372863" cy="1661795"/>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Playpen Sans Bold"/>
                <a:ea typeface="Playpen Sans Bold"/>
                <a:cs typeface="Playpen Sans Bold"/>
                <a:sym typeface="Playpen Sans Bold"/>
              </a:rPr>
              <a:t>C. </a:t>
            </a:r>
            <a:r>
              <a:rPr lang="en-US" sz="3200">
                <a:solidFill>
                  <a:srgbClr val="000000"/>
                </a:solidFill>
                <a:latin typeface="Playpen Sans"/>
                <a:ea typeface="Playpen Sans"/>
                <a:cs typeface="Playpen Sans"/>
                <a:sym typeface="Playpen Sans"/>
              </a:rPr>
              <a:t>Là khu vực có nhiều công trình xây dựng của con người.</a:t>
            </a:r>
          </a:p>
        </p:txBody>
      </p:sp>
      <p:sp>
        <p:nvSpPr>
          <p:cNvPr id="15" name="TextBox 15"/>
          <p:cNvSpPr txBox="1"/>
          <p:nvPr/>
        </p:nvSpPr>
        <p:spPr>
          <a:xfrm>
            <a:off x="9493510" y="6753047"/>
            <a:ext cx="4710513" cy="1099820"/>
          </a:xfrm>
          <a:prstGeom prst="rect">
            <a:avLst/>
          </a:prstGeom>
        </p:spPr>
        <p:txBody>
          <a:bodyPr lIns="0" tIns="0" rIns="0" bIns="0" rtlCol="0" anchor="t">
            <a:spAutoFit/>
          </a:bodyPr>
          <a:lstStyle/>
          <a:p>
            <a:pPr algn="l">
              <a:lnSpc>
                <a:spcPts val="4480"/>
              </a:lnSpc>
              <a:spcBef>
                <a:spcPct val="0"/>
              </a:spcBef>
            </a:pPr>
            <a:r>
              <a:rPr lang="en-US" sz="3200" b="1">
                <a:solidFill>
                  <a:srgbClr val="000000"/>
                </a:solidFill>
                <a:latin typeface="Playpen Sans Bold"/>
                <a:ea typeface="Playpen Sans Bold"/>
                <a:cs typeface="Playpen Sans Bold"/>
                <a:sym typeface="Playpen Sans Bold"/>
              </a:rPr>
              <a:t>D. </a:t>
            </a:r>
            <a:r>
              <a:rPr lang="en-US" sz="3200">
                <a:solidFill>
                  <a:srgbClr val="000000"/>
                </a:solidFill>
                <a:latin typeface="Playpen Sans"/>
                <a:ea typeface="Playpen Sans"/>
                <a:cs typeface="Playpen Sans"/>
                <a:sym typeface="Playpen Sans"/>
              </a:rPr>
              <a:t>Là vùng chỉ có rừng và núi.</a:t>
            </a:r>
          </a:p>
        </p:txBody>
      </p:sp>
    </p:spTree>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147660"/>
            <a:ext cx="19635974" cy="10652516"/>
          </a:xfrm>
          <a:custGeom>
            <a:avLst/>
            <a:gdLst/>
            <a:ahLst/>
            <a:cxnLst/>
            <a:rect l="l" t="t" r="r" b="b"/>
            <a:pathLst>
              <a:path w="19635974" h="10652516">
                <a:moveTo>
                  <a:pt x="0" y="0"/>
                </a:moveTo>
                <a:lnTo>
                  <a:pt x="19635974" y="0"/>
                </a:lnTo>
                <a:lnTo>
                  <a:pt x="19635974" y="10652515"/>
                </a:lnTo>
                <a:lnTo>
                  <a:pt x="0" y="10652515"/>
                </a:lnTo>
                <a:lnTo>
                  <a:pt x="0" y="0"/>
                </a:lnTo>
                <a:close/>
              </a:path>
            </a:pathLst>
          </a:custGeom>
          <a:blipFill>
            <a:blip r:embed="rId6"/>
            <a:stretch>
              <a:fillRect/>
            </a:stretch>
          </a:blipFill>
        </p:spPr>
        <p:txBody>
          <a:bodyPr/>
          <a:lstStyle/>
          <a:p>
            <a:endParaRPr lang="en-US"/>
          </a:p>
        </p:txBody>
      </p:sp>
      <p:sp>
        <p:nvSpPr>
          <p:cNvPr id="6" name="Freeform 6"/>
          <p:cNvSpPr/>
          <p:nvPr/>
        </p:nvSpPr>
        <p:spPr>
          <a:xfrm>
            <a:off x="14707303" y="3345023"/>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423172" y="2311565"/>
            <a:ext cx="9441656" cy="1659255"/>
          </a:xfrm>
          <a:prstGeom prst="rect">
            <a:avLst/>
          </a:prstGeom>
        </p:spPr>
        <p:txBody>
          <a:bodyPr lIns="0" tIns="0" rIns="0" bIns="0" rtlCol="0" anchor="t">
            <a:spAutoFit/>
          </a:bodyPr>
          <a:lstStyle/>
          <a:p>
            <a:pPr marL="0" lvl="0" indent="0" algn="ctr">
              <a:lnSpc>
                <a:spcPts val="6719"/>
              </a:lnSpc>
              <a:spcBef>
                <a:spcPct val="0"/>
              </a:spcBef>
            </a:pPr>
            <a:r>
              <a:rPr lang="en-US" sz="4800" b="1">
                <a:solidFill>
                  <a:srgbClr val="000000"/>
                </a:solidFill>
                <a:latin typeface="Playpen Sans Bold"/>
                <a:ea typeface="Playpen Sans Bold"/>
                <a:cs typeface="Playpen Sans Bold"/>
                <a:sym typeface="Playpen Sans Bold"/>
              </a:rPr>
              <a:t>Hậu quả trực tiếp của việc chặt phá rừng là:</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3</a:t>
            </a:r>
          </a:p>
        </p:txBody>
      </p:sp>
      <p:sp>
        <p:nvSpPr>
          <p:cNvPr id="12" name="TextBox 12"/>
          <p:cNvSpPr txBox="1"/>
          <p:nvPr/>
        </p:nvSpPr>
        <p:spPr>
          <a:xfrm>
            <a:off x="4620456" y="4484370"/>
            <a:ext cx="437286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 </a:t>
            </a:r>
            <a:r>
              <a:rPr lang="en-US" sz="3600">
                <a:solidFill>
                  <a:srgbClr val="000000"/>
                </a:solidFill>
                <a:latin typeface="Playpen Sans"/>
                <a:ea typeface="Playpen Sans"/>
                <a:cs typeface="Playpen Sans"/>
                <a:sym typeface="Playpen Sans"/>
              </a:rPr>
              <a:t>Làm tăng đa dạng sinh học.</a:t>
            </a:r>
          </a:p>
        </p:txBody>
      </p:sp>
      <p:sp>
        <p:nvSpPr>
          <p:cNvPr id="13" name="TextBox 13"/>
          <p:cNvSpPr txBox="1"/>
          <p:nvPr/>
        </p:nvSpPr>
        <p:spPr>
          <a:xfrm>
            <a:off x="9493510" y="4554712"/>
            <a:ext cx="471051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B. </a:t>
            </a:r>
            <a:r>
              <a:rPr lang="en-US" sz="3600">
                <a:solidFill>
                  <a:srgbClr val="000000"/>
                </a:solidFill>
                <a:latin typeface="Playpen Sans"/>
                <a:ea typeface="Playpen Sans"/>
                <a:cs typeface="Playpen Sans"/>
                <a:sym typeface="Playpen Sans"/>
              </a:rPr>
              <a:t>Làm tăng lượng ôxy trong không khí.</a:t>
            </a:r>
          </a:p>
        </p:txBody>
      </p:sp>
      <p:sp>
        <p:nvSpPr>
          <p:cNvPr id="14" name="TextBox 14"/>
          <p:cNvSpPr txBox="1"/>
          <p:nvPr/>
        </p:nvSpPr>
        <p:spPr>
          <a:xfrm>
            <a:off x="4620456" y="6264455"/>
            <a:ext cx="4369773" cy="1889760"/>
          </a:xfrm>
          <a:prstGeom prst="rect">
            <a:avLst/>
          </a:prstGeom>
        </p:spPr>
        <p:txBody>
          <a:bodyPr lIns="0" tIns="0" rIns="0" bIns="0" rtlCol="0" anchor="t">
            <a:spAutoFit/>
          </a:bodyPr>
          <a:lstStyle/>
          <a:p>
            <a:pPr algn="l">
              <a:lnSpc>
                <a:spcPts val="5040"/>
              </a:lnSpc>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Gây xói mòn đất, lũ lụt, </a:t>
            </a:r>
          </a:p>
          <a:p>
            <a:pPr algn="l">
              <a:lnSpc>
                <a:spcPts val="5040"/>
              </a:lnSpc>
              <a:spcBef>
                <a:spcPct val="0"/>
              </a:spcBef>
            </a:pPr>
            <a:r>
              <a:rPr lang="en-US" sz="3600">
                <a:solidFill>
                  <a:srgbClr val="000000"/>
                </a:solidFill>
                <a:latin typeface="Playpen Sans"/>
                <a:ea typeface="Playpen Sans"/>
                <a:cs typeface="Playpen Sans"/>
                <a:sym typeface="Playpen Sans"/>
              </a:rPr>
              <a:t>hạn hán.</a:t>
            </a:r>
          </a:p>
        </p:txBody>
      </p:sp>
      <p:sp>
        <p:nvSpPr>
          <p:cNvPr id="15" name="TextBox 15"/>
          <p:cNvSpPr txBox="1"/>
          <p:nvPr/>
        </p:nvSpPr>
        <p:spPr>
          <a:xfrm>
            <a:off x="9493510" y="6264455"/>
            <a:ext cx="4710513" cy="1251585"/>
          </a:xfrm>
          <a:prstGeom prst="rect">
            <a:avLst/>
          </a:prstGeom>
        </p:spPr>
        <p:txBody>
          <a:bodyPr lIns="0" tIns="0" rIns="0" bIns="0" rtlCol="0" anchor="t">
            <a:spAutoFit/>
          </a:bodyPr>
          <a:lstStyle/>
          <a:p>
            <a:pPr algn="l">
              <a:lnSpc>
                <a:spcPts val="5040"/>
              </a:lnSpc>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Giảm nguy cơ </a:t>
            </a:r>
          </a:p>
          <a:p>
            <a:pPr algn="l">
              <a:lnSpc>
                <a:spcPts val="5040"/>
              </a:lnSpc>
              <a:spcBef>
                <a:spcPct val="0"/>
              </a:spcBef>
            </a:pPr>
            <a:r>
              <a:rPr lang="en-US" sz="3600">
                <a:solidFill>
                  <a:srgbClr val="000000"/>
                </a:solidFill>
                <a:latin typeface="Playpen Sans"/>
                <a:ea typeface="Playpen Sans"/>
                <a:cs typeface="Playpen Sans"/>
                <a:sym typeface="Playpen Sans"/>
              </a:rPr>
              <a:t>sạt lở đất.</a:t>
            </a:r>
          </a:p>
        </p:txBody>
      </p:sp>
    </p:spTree>
  </p:cSld>
  <p:clrMapOvr>
    <a:masterClrMapping/>
  </p:clrMapOvr>
  <p:transition>
    <p:cover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147660"/>
            <a:ext cx="19635974" cy="10652516"/>
          </a:xfrm>
          <a:custGeom>
            <a:avLst/>
            <a:gdLst/>
            <a:ahLst/>
            <a:cxnLst/>
            <a:rect l="l" t="t" r="r" b="b"/>
            <a:pathLst>
              <a:path w="19635974" h="10652516">
                <a:moveTo>
                  <a:pt x="0" y="0"/>
                </a:moveTo>
                <a:lnTo>
                  <a:pt x="19635974" y="0"/>
                </a:lnTo>
                <a:lnTo>
                  <a:pt x="19635974" y="10652515"/>
                </a:lnTo>
                <a:lnTo>
                  <a:pt x="0" y="10652515"/>
                </a:lnTo>
                <a:lnTo>
                  <a:pt x="0" y="0"/>
                </a:lnTo>
                <a:close/>
              </a:path>
            </a:pathLst>
          </a:custGeom>
          <a:blipFill>
            <a:blip r:embed="rId6"/>
            <a:stretch>
              <a:fillRect/>
            </a:stretch>
          </a:blipFill>
        </p:spPr>
        <p:txBody>
          <a:bodyPr/>
          <a:lstStyle/>
          <a:p>
            <a:endParaRPr lang="en-US"/>
          </a:p>
        </p:txBody>
      </p:sp>
      <p:sp>
        <p:nvSpPr>
          <p:cNvPr id="6" name="Freeform 6"/>
          <p:cNvSpPr/>
          <p:nvPr/>
        </p:nvSpPr>
        <p:spPr>
          <a:xfrm>
            <a:off x="14707303" y="3345023"/>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423172" y="2311565"/>
            <a:ext cx="9441656" cy="1659255"/>
          </a:xfrm>
          <a:prstGeom prst="rect">
            <a:avLst/>
          </a:prstGeom>
        </p:spPr>
        <p:txBody>
          <a:bodyPr lIns="0" tIns="0" rIns="0" bIns="0" rtlCol="0" anchor="t">
            <a:spAutoFit/>
          </a:bodyPr>
          <a:lstStyle/>
          <a:p>
            <a:pPr marL="0" lvl="0" indent="0" algn="ctr">
              <a:lnSpc>
                <a:spcPts val="6719"/>
              </a:lnSpc>
              <a:spcBef>
                <a:spcPct val="0"/>
              </a:spcBef>
            </a:pPr>
            <a:r>
              <a:rPr lang="en-US" sz="4800" b="1">
                <a:solidFill>
                  <a:srgbClr val="000000"/>
                </a:solidFill>
                <a:latin typeface="Playpen Sans Bold"/>
                <a:ea typeface="Playpen Sans Bold"/>
                <a:cs typeface="Playpen Sans Bold"/>
                <a:sym typeface="Playpen Sans Bold"/>
              </a:rPr>
              <a:t>Hậu quả trực tiếp của việc chặt phá rừng là:</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3</a:t>
            </a:r>
          </a:p>
        </p:txBody>
      </p:sp>
      <p:sp>
        <p:nvSpPr>
          <p:cNvPr id="12" name="TextBox 12"/>
          <p:cNvSpPr txBox="1"/>
          <p:nvPr/>
        </p:nvSpPr>
        <p:spPr>
          <a:xfrm>
            <a:off x="4620456" y="4484370"/>
            <a:ext cx="437286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 </a:t>
            </a:r>
            <a:r>
              <a:rPr lang="en-US" sz="3600">
                <a:solidFill>
                  <a:srgbClr val="000000"/>
                </a:solidFill>
                <a:latin typeface="Playpen Sans"/>
                <a:ea typeface="Playpen Sans"/>
                <a:cs typeface="Playpen Sans"/>
                <a:sym typeface="Playpen Sans"/>
              </a:rPr>
              <a:t>Làm tăng đa dạng sinh học.</a:t>
            </a:r>
          </a:p>
        </p:txBody>
      </p:sp>
      <p:sp>
        <p:nvSpPr>
          <p:cNvPr id="13" name="TextBox 13"/>
          <p:cNvSpPr txBox="1"/>
          <p:nvPr/>
        </p:nvSpPr>
        <p:spPr>
          <a:xfrm>
            <a:off x="9493510" y="4554712"/>
            <a:ext cx="471051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B. </a:t>
            </a:r>
            <a:r>
              <a:rPr lang="en-US" sz="3600">
                <a:solidFill>
                  <a:srgbClr val="000000"/>
                </a:solidFill>
                <a:latin typeface="Playpen Sans"/>
                <a:ea typeface="Playpen Sans"/>
                <a:cs typeface="Playpen Sans"/>
                <a:sym typeface="Playpen Sans"/>
              </a:rPr>
              <a:t>Làm tăng lượng ôxy trong không khí.</a:t>
            </a:r>
          </a:p>
        </p:txBody>
      </p:sp>
      <p:sp>
        <p:nvSpPr>
          <p:cNvPr id="14" name="TextBox 14"/>
          <p:cNvSpPr txBox="1"/>
          <p:nvPr/>
        </p:nvSpPr>
        <p:spPr>
          <a:xfrm>
            <a:off x="4620456" y="6264455"/>
            <a:ext cx="4369773" cy="1889760"/>
          </a:xfrm>
          <a:prstGeom prst="rect">
            <a:avLst/>
          </a:prstGeom>
        </p:spPr>
        <p:txBody>
          <a:bodyPr lIns="0" tIns="0" rIns="0" bIns="0" rtlCol="0" anchor="t">
            <a:spAutoFit/>
          </a:bodyPr>
          <a:lstStyle/>
          <a:p>
            <a:pPr algn="l">
              <a:lnSpc>
                <a:spcPts val="5040"/>
              </a:lnSpc>
            </a:pPr>
            <a:r>
              <a:rPr lang="en-US" sz="3600" b="1">
                <a:solidFill>
                  <a:srgbClr val="06823A"/>
                </a:solidFill>
                <a:latin typeface="Playpen Sans Bold"/>
                <a:ea typeface="Playpen Sans Bold"/>
                <a:cs typeface="Playpen Sans Bold"/>
                <a:sym typeface="Playpen Sans Bold"/>
              </a:rPr>
              <a:t>C. Gây xói mòn đất, lũ lụt, </a:t>
            </a:r>
          </a:p>
          <a:p>
            <a:pPr algn="l">
              <a:lnSpc>
                <a:spcPts val="5040"/>
              </a:lnSpc>
              <a:spcBef>
                <a:spcPct val="0"/>
              </a:spcBef>
            </a:pPr>
            <a:r>
              <a:rPr lang="en-US" sz="3600" b="1">
                <a:solidFill>
                  <a:srgbClr val="06823A"/>
                </a:solidFill>
                <a:latin typeface="Playpen Sans Bold"/>
                <a:ea typeface="Playpen Sans Bold"/>
                <a:cs typeface="Playpen Sans Bold"/>
                <a:sym typeface="Playpen Sans Bold"/>
              </a:rPr>
              <a:t>hạn hán.</a:t>
            </a:r>
          </a:p>
        </p:txBody>
      </p:sp>
      <p:sp>
        <p:nvSpPr>
          <p:cNvPr id="15" name="TextBox 15"/>
          <p:cNvSpPr txBox="1"/>
          <p:nvPr/>
        </p:nvSpPr>
        <p:spPr>
          <a:xfrm>
            <a:off x="9493510" y="6264455"/>
            <a:ext cx="4710513" cy="1251585"/>
          </a:xfrm>
          <a:prstGeom prst="rect">
            <a:avLst/>
          </a:prstGeom>
        </p:spPr>
        <p:txBody>
          <a:bodyPr lIns="0" tIns="0" rIns="0" bIns="0" rtlCol="0" anchor="t">
            <a:spAutoFit/>
          </a:bodyPr>
          <a:lstStyle/>
          <a:p>
            <a:pPr algn="l">
              <a:lnSpc>
                <a:spcPts val="5040"/>
              </a:lnSpc>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Giảm nguy cơ </a:t>
            </a:r>
          </a:p>
          <a:p>
            <a:pPr algn="l">
              <a:lnSpc>
                <a:spcPts val="5040"/>
              </a:lnSpc>
              <a:spcBef>
                <a:spcPct val="0"/>
              </a:spcBef>
            </a:pPr>
            <a:r>
              <a:rPr lang="en-US" sz="3600">
                <a:solidFill>
                  <a:srgbClr val="000000"/>
                </a:solidFill>
                <a:latin typeface="Playpen Sans"/>
                <a:ea typeface="Playpen Sans"/>
                <a:cs typeface="Playpen Sans"/>
                <a:sym typeface="Playpen Sans"/>
              </a:rPr>
              <a:t>sạt lở đất.</a:t>
            </a:r>
          </a:p>
        </p:txBody>
      </p:sp>
    </p:spTree>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378053"/>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6"/>
            <a:stretch>
              <a:fillRect/>
            </a:stretch>
          </a:blipFill>
        </p:spPr>
        <p:txBody>
          <a:bodyPr/>
          <a:lstStyle/>
          <a:p>
            <a:endParaRPr lang="en-US"/>
          </a:p>
        </p:txBody>
      </p:sp>
      <p:sp>
        <p:nvSpPr>
          <p:cNvPr id="6" name="Freeform 6"/>
          <p:cNvSpPr/>
          <p:nvPr/>
        </p:nvSpPr>
        <p:spPr>
          <a:xfrm>
            <a:off x="14707303" y="3457573"/>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3712455" y="2371582"/>
            <a:ext cx="10994848" cy="1659255"/>
          </a:xfrm>
          <a:prstGeom prst="rect">
            <a:avLst/>
          </a:prstGeom>
        </p:spPr>
        <p:txBody>
          <a:bodyPr lIns="0" tIns="0" rIns="0" bIns="0" rtlCol="0" anchor="t">
            <a:spAutoFit/>
          </a:bodyPr>
          <a:lstStyle/>
          <a:p>
            <a:pPr marL="0" lvl="0" indent="0" algn="ctr">
              <a:lnSpc>
                <a:spcPts val="6719"/>
              </a:lnSpc>
              <a:spcBef>
                <a:spcPct val="0"/>
              </a:spcBef>
            </a:pPr>
            <a:r>
              <a:rPr lang="en-US" sz="4800" b="1">
                <a:solidFill>
                  <a:srgbClr val="000000"/>
                </a:solidFill>
                <a:latin typeface="Playpen Sans Bold"/>
                <a:ea typeface="Playpen Sans Bold"/>
                <a:cs typeface="Playpen Sans Bold"/>
                <a:sym typeface="Playpen Sans Bold"/>
              </a:rPr>
              <a:t>Biện pháp quan trọng nhất để hạn chế mất cân bằng sinh thái là:</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4</a:t>
            </a:r>
          </a:p>
        </p:txBody>
      </p:sp>
      <p:sp>
        <p:nvSpPr>
          <p:cNvPr id="12" name="TextBox 12"/>
          <p:cNvSpPr txBox="1"/>
          <p:nvPr/>
        </p:nvSpPr>
        <p:spPr>
          <a:xfrm>
            <a:off x="4542026" y="455471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 </a:t>
            </a:r>
            <a:r>
              <a:rPr lang="en-US" sz="3600">
                <a:solidFill>
                  <a:srgbClr val="000000"/>
                </a:solidFill>
                <a:latin typeface="Playpen Sans"/>
                <a:ea typeface="Playpen Sans"/>
                <a:cs typeface="Playpen Sans"/>
                <a:sym typeface="Playpen Sans"/>
              </a:rPr>
              <a:t>Khai thác triệt để tài nguyên thiên nhiên.</a:t>
            </a:r>
          </a:p>
        </p:txBody>
      </p:sp>
      <p:sp>
        <p:nvSpPr>
          <p:cNvPr id="13" name="TextBox 13"/>
          <p:cNvSpPr txBox="1"/>
          <p:nvPr/>
        </p:nvSpPr>
        <p:spPr>
          <a:xfrm>
            <a:off x="9491965" y="4554712"/>
            <a:ext cx="471051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B. </a:t>
            </a:r>
            <a:r>
              <a:rPr lang="en-US" sz="3600">
                <a:solidFill>
                  <a:srgbClr val="000000"/>
                </a:solidFill>
                <a:latin typeface="Playpen Sans"/>
                <a:ea typeface="Playpen Sans"/>
                <a:cs typeface="Playpen Sans"/>
                <a:sym typeface="Playpen Sans"/>
              </a:rPr>
              <a:t>Bảo vệ môi trường và sử dụng tài nguyên hợp lý.</a:t>
            </a:r>
          </a:p>
        </p:txBody>
      </p:sp>
      <p:sp>
        <p:nvSpPr>
          <p:cNvPr id="14" name="TextBox 14"/>
          <p:cNvSpPr txBox="1"/>
          <p:nvPr/>
        </p:nvSpPr>
        <p:spPr>
          <a:xfrm>
            <a:off x="4542026" y="6966214"/>
            <a:ext cx="4523544"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Mở rộng đô thị và khu công nghiệp</a:t>
            </a:r>
          </a:p>
        </p:txBody>
      </p:sp>
      <p:sp>
        <p:nvSpPr>
          <p:cNvPr id="15" name="TextBox 15"/>
          <p:cNvSpPr txBox="1"/>
          <p:nvPr/>
        </p:nvSpPr>
        <p:spPr>
          <a:xfrm>
            <a:off x="9491965" y="6966214"/>
            <a:ext cx="471051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Tăng sản xuất hàng hóa hóa chất.</a:t>
            </a:r>
          </a:p>
        </p:txBody>
      </p:sp>
    </p:spTree>
  </p:cSld>
  <p:clrMapOvr>
    <a:masterClrMapping/>
  </p:clrMapOvr>
  <p:transition>
    <p:cover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378053"/>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6"/>
            <a:stretch>
              <a:fillRect/>
            </a:stretch>
          </a:blipFill>
        </p:spPr>
        <p:txBody>
          <a:bodyPr/>
          <a:lstStyle/>
          <a:p>
            <a:endParaRPr lang="en-US"/>
          </a:p>
        </p:txBody>
      </p:sp>
      <p:sp>
        <p:nvSpPr>
          <p:cNvPr id="6" name="Freeform 6"/>
          <p:cNvSpPr/>
          <p:nvPr/>
        </p:nvSpPr>
        <p:spPr>
          <a:xfrm>
            <a:off x="14707303" y="3457573"/>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3712455" y="2371582"/>
            <a:ext cx="10994848" cy="1659255"/>
          </a:xfrm>
          <a:prstGeom prst="rect">
            <a:avLst/>
          </a:prstGeom>
        </p:spPr>
        <p:txBody>
          <a:bodyPr lIns="0" tIns="0" rIns="0" bIns="0" rtlCol="0" anchor="t">
            <a:spAutoFit/>
          </a:bodyPr>
          <a:lstStyle/>
          <a:p>
            <a:pPr marL="0" lvl="0" indent="0" algn="ctr">
              <a:lnSpc>
                <a:spcPts val="6719"/>
              </a:lnSpc>
              <a:spcBef>
                <a:spcPct val="0"/>
              </a:spcBef>
            </a:pPr>
            <a:r>
              <a:rPr lang="en-US" sz="4800" b="1">
                <a:solidFill>
                  <a:srgbClr val="000000"/>
                </a:solidFill>
                <a:latin typeface="Playpen Sans Bold"/>
                <a:ea typeface="Playpen Sans Bold"/>
                <a:cs typeface="Playpen Sans Bold"/>
                <a:sym typeface="Playpen Sans Bold"/>
              </a:rPr>
              <a:t>Biện pháp quan trọng nhất để hạn chế mất cân bằng sinh thái là:</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4</a:t>
            </a:r>
          </a:p>
        </p:txBody>
      </p:sp>
      <p:sp>
        <p:nvSpPr>
          <p:cNvPr id="12" name="TextBox 12"/>
          <p:cNvSpPr txBox="1"/>
          <p:nvPr/>
        </p:nvSpPr>
        <p:spPr>
          <a:xfrm>
            <a:off x="4542026" y="455471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 </a:t>
            </a:r>
            <a:r>
              <a:rPr lang="en-US" sz="3600">
                <a:solidFill>
                  <a:srgbClr val="000000"/>
                </a:solidFill>
                <a:latin typeface="Playpen Sans"/>
                <a:ea typeface="Playpen Sans"/>
                <a:cs typeface="Playpen Sans"/>
                <a:sym typeface="Playpen Sans"/>
              </a:rPr>
              <a:t>Khai thác triệt để tài nguyên thiên nhiên.</a:t>
            </a:r>
          </a:p>
        </p:txBody>
      </p:sp>
      <p:sp>
        <p:nvSpPr>
          <p:cNvPr id="13" name="TextBox 13"/>
          <p:cNvSpPr txBox="1"/>
          <p:nvPr/>
        </p:nvSpPr>
        <p:spPr>
          <a:xfrm>
            <a:off x="9491965" y="4554712"/>
            <a:ext cx="4710513" cy="1889760"/>
          </a:xfrm>
          <a:prstGeom prst="rect">
            <a:avLst/>
          </a:prstGeom>
        </p:spPr>
        <p:txBody>
          <a:bodyPr lIns="0" tIns="0" rIns="0" bIns="0" rtlCol="0" anchor="t">
            <a:spAutoFit/>
          </a:bodyPr>
          <a:lstStyle/>
          <a:p>
            <a:pPr algn="l">
              <a:lnSpc>
                <a:spcPts val="5040"/>
              </a:lnSpc>
              <a:spcBef>
                <a:spcPct val="0"/>
              </a:spcBef>
            </a:pPr>
            <a:r>
              <a:rPr lang="en-US" sz="3600" b="1">
                <a:solidFill>
                  <a:srgbClr val="06823A"/>
                </a:solidFill>
                <a:latin typeface="Playpen Sans Bold"/>
                <a:ea typeface="Playpen Sans Bold"/>
                <a:cs typeface="Playpen Sans Bold"/>
                <a:sym typeface="Playpen Sans Bold"/>
              </a:rPr>
              <a:t>B. Bảo vệ môi trường và sử dụng tài nguyên hợp lý.</a:t>
            </a:r>
          </a:p>
        </p:txBody>
      </p:sp>
      <p:sp>
        <p:nvSpPr>
          <p:cNvPr id="14" name="TextBox 14"/>
          <p:cNvSpPr txBox="1"/>
          <p:nvPr/>
        </p:nvSpPr>
        <p:spPr>
          <a:xfrm>
            <a:off x="4542026" y="6966214"/>
            <a:ext cx="4523544"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Mở rộng đô thị và khu công nghiệp</a:t>
            </a:r>
          </a:p>
        </p:txBody>
      </p:sp>
      <p:sp>
        <p:nvSpPr>
          <p:cNvPr id="15" name="TextBox 15"/>
          <p:cNvSpPr txBox="1"/>
          <p:nvPr/>
        </p:nvSpPr>
        <p:spPr>
          <a:xfrm>
            <a:off x="9491965" y="6966214"/>
            <a:ext cx="471051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Tăng sản xuất hàng hóa hóa chất.</a:t>
            </a:r>
          </a:p>
        </p:txBody>
      </p:sp>
    </p:spTree>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378053"/>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6"/>
            <a:stretch>
              <a:fillRect/>
            </a:stretch>
          </a:blipFill>
        </p:spPr>
        <p:txBody>
          <a:bodyPr/>
          <a:lstStyle/>
          <a:p>
            <a:endParaRPr lang="en-US"/>
          </a:p>
        </p:txBody>
      </p:sp>
      <p:sp>
        <p:nvSpPr>
          <p:cNvPr id="6" name="Freeform 6"/>
          <p:cNvSpPr/>
          <p:nvPr/>
        </p:nvSpPr>
        <p:spPr>
          <a:xfrm>
            <a:off x="14707303" y="3457573"/>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3712455" y="2371582"/>
            <a:ext cx="10994848" cy="1659255"/>
          </a:xfrm>
          <a:prstGeom prst="rect">
            <a:avLst/>
          </a:prstGeom>
        </p:spPr>
        <p:txBody>
          <a:bodyPr lIns="0" tIns="0" rIns="0" bIns="0" rtlCol="0" anchor="t">
            <a:spAutoFit/>
          </a:bodyPr>
          <a:lstStyle/>
          <a:p>
            <a:pPr marL="0" lvl="0" indent="0" algn="ctr">
              <a:lnSpc>
                <a:spcPts val="6719"/>
              </a:lnSpc>
              <a:spcBef>
                <a:spcPct val="0"/>
              </a:spcBef>
            </a:pPr>
            <a:r>
              <a:rPr lang="en-US" sz="4800" b="1">
                <a:solidFill>
                  <a:srgbClr val="000000"/>
                </a:solidFill>
                <a:latin typeface="Playpen Sans Bold"/>
                <a:ea typeface="Playpen Sans Bold"/>
                <a:cs typeface="Playpen Sans Bold"/>
                <a:sym typeface="Playpen Sans Bold"/>
              </a:rPr>
              <a:t>Thực trạng nổi bật nhất của thế giới động vật hiện nay là gì?</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5</a:t>
            </a:r>
          </a:p>
        </p:txBody>
      </p:sp>
      <p:sp>
        <p:nvSpPr>
          <p:cNvPr id="12" name="TextBox 12"/>
          <p:cNvSpPr txBox="1"/>
          <p:nvPr/>
        </p:nvSpPr>
        <p:spPr>
          <a:xfrm>
            <a:off x="4542026" y="455471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a:t>
            </a:r>
            <a:r>
              <a:rPr lang="en-US" sz="3600">
                <a:solidFill>
                  <a:srgbClr val="000000"/>
                </a:solidFill>
                <a:latin typeface="Playpen Sans"/>
                <a:ea typeface="Playpen Sans"/>
                <a:cs typeface="Playpen Sans"/>
                <a:sym typeface="Playpen Sans"/>
              </a:rPr>
              <a:t> Số lượng loài sinh vật ngày càng tăng.</a:t>
            </a:r>
          </a:p>
        </p:txBody>
      </p:sp>
      <p:sp>
        <p:nvSpPr>
          <p:cNvPr id="13" name="TextBox 13"/>
          <p:cNvSpPr txBox="1"/>
          <p:nvPr/>
        </p:nvSpPr>
        <p:spPr>
          <a:xfrm>
            <a:off x="9491965" y="4554712"/>
            <a:ext cx="471051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B. </a:t>
            </a:r>
            <a:r>
              <a:rPr lang="en-US" sz="3600">
                <a:solidFill>
                  <a:srgbClr val="000000"/>
                </a:solidFill>
                <a:latin typeface="Playpen Sans"/>
                <a:ea typeface="Playpen Sans"/>
                <a:cs typeface="Playpen Sans"/>
                <a:sym typeface="Playpen Sans"/>
              </a:rPr>
              <a:t>Môi trường sống của động vật được mở rộng</a:t>
            </a:r>
          </a:p>
        </p:txBody>
      </p:sp>
      <p:sp>
        <p:nvSpPr>
          <p:cNvPr id="14" name="TextBox 14"/>
          <p:cNvSpPr txBox="1"/>
          <p:nvPr/>
        </p:nvSpPr>
        <p:spPr>
          <a:xfrm>
            <a:off x="4542026" y="6966214"/>
            <a:ext cx="4523544"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Hầu hết động vật đều được bảo vệ tốt</a:t>
            </a:r>
            <a:r>
              <a:rPr lang="en-US" sz="3600" b="1">
                <a:solidFill>
                  <a:srgbClr val="000000"/>
                </a:solidFill>
                <a:latin typeface="Playpen Sans Bold"/>
                <a:ea typeface="Playpen Sans Bold"/>
                <a:cs typeface="Playpen Sans Bold"/>
                <a:sym typeface="Playpen Sans Bold"/>
              </a:rPr>
              <a:t>.</a:t>
            </a:r>
          </a:p>
        </p:txBody>
      </p:sp>
      <p:sp>
        <p:nvSpPr>
          <p:cNvPr id="15" name="TextBox 15"/>
          <p:cNvSpPr txBox="1"/>
          <p:nvPr/>
        </p:nvSpPr>
        <p:spPr>
          <a:xfrm>
            <a:off x="9491965" y="6966214"/>
            <a:ext cx="471051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Nhiều loài động vật đang bị đe dọa tuyệt chủng.</a:t>
            </a:r>
          </a:p>
        </p:txBody>
      </p:sp>
    </p:spTree>
  </p:cSld>
  <p:clrMapOvr>
    <a:masterClrMapping/>
  </p:clrMapOvr>
  <p:transition>
    <p:cover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378053"/>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6"/>
            <a:stretch>
              <a:fillRect/>
            </a:stretch>
          </a:blipFill>
        </p:spPr>
        <p:txBody>
          <a:bodyPr/>
          <a:lstStyle/>
          <a:p>
            <a:endParaRPr lang="en-US"/>
          </a:p>
        </p:txBody>
      </p:sp>
      <p:sp>
        <p:nvSpPr>
          <p:cNvPr id="6" name="Freeform 6"/>
          <p:cNvSpPr/>
          <p:nvPr/>
        </p:nvSpPr>
        <p:spPr>
          <a:xfrm>
            <a:off x="14707303" y="3457573"/>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3712455" y="2371582"/>
            <a:ext cx="10994848" cy="1659255"/>
          </a:xfrm>
          <a:prstGeom prst="rect">
            <a:avLst/>
          </a:prstGeom>
        </p:spPr>
        <p:txBody>
          <a:bodyPr lIns="0" tIns="0" rIns="0" bIns="0" rtlCol="0" anchor="t">
            <a:spAutoFit/>
          </a:bodyPr>
          <a:lstStyle/>
          <a:p>
            <a:pPr marL="0" lvl="0" indent="0" algn="ctr">
              <a:lnSpc>
                <a:spcPts val="6719"/>
              </a:lnSpc>
              <a:spcBef>
                <a:spcPct val="0"/>
              </a:spcBef>
            </a:pPr>
            <a:r>
              <a:rPr lang="en-US" sz="4800" b="1">
                <a:solidFill>
                  <a:srgbClr val="000000"/>
                </a:solidFill>
                <a:latin typeface="Playpen Sans Bold"/>
                <a:ea typeface="Playpen Sans Bold"/>
                <a:cs typeface="Playpen Sans Bold"/>
                <a:sym typeface="Playpen Sans Bold"/>
              </a:rPr>
              <a:t>Thực trạng nổi bật nhất của thế giới động vật hiện nay là gì?</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5</a:t>
            </a:r>
          </a:p>
        </p:txBody>
      </p:sp>
      <p:sp>
        <p:nvSpPr>
          <p:cNvPr id="12" name="TextBox 12"/>
          <p:cNvSpPr txBox="1"/>
          <p:nvPr/>
        </p:nvSpPr>
        <p:spPr>
          <a:xfrm>
            <a:off x="4542026" y="455471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a:t>
            </a:r>
            <a:r>
              <a:rPr lang="en-US" sz="3600">
                <a:solidFill>
                  <a:srgbClr val="000000"/>
                </a:solidFill>
                <a:latin typeface="Playpen Sans"/>
                <a:ea typeface="Playpen Sans"/>
                <a:cs typeface="Playpen Sans"/>
                <a:sym typeface="Playpen Sans"/>
              </a:rPr>
              <a:t> Số lượng loài sinh vật ngày càng tăng.</a:t>
            </a:r>
          </a:p>
        </p:txBody>
      </p:sp>
      <p:sp>
        <p:nvSpPr>
          <p:cNvPr id="13" name="TextBox 13"/>
          <p:cNvSpPr txBox="1"/>
          <p:nvPr/>
        </p:nvSpPr>
        <p:spPr>
          <a:xfrm>
            <a:off x="9491965" y="4554712"/>
            <a:ext cx="471051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B. </a:t>
            </a:r>
            <a:r>
              <a:rPr lang="en-US" sz="3600">
                <a:solidFill>
                  <a:srgbClr val="000000"/>
                </a:solidFill>
                <a:latin typeface="Playpen Sans"/>
                <a:ea typeface="Playpen Sans"/>
                <a:cs typeface="Playpen Sans"/>
                <a:sym typeface="Playpen Sans"/>
              </a:rPr>
              <a:t>Môi trường sống của động vật được mở rộng</a:t>
            </a:r>
          </a:p>
        </p:txBody>
      </p:sp>
      <p:sp>
        <p:nvSpPr>
          <p:cNvPr id="14" name="TextBox 14"/>
          <p:cNvSpPr txBox="1"/>
          <p:nvPr/>
        </p:nvSpPr>
        <p:spPr>
          <a:xfrm>
            <a:off x="4542026" y="6966214"/>
            <a:ext cx="4523544"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Hầu hết động vật đều được bảo vệ tốt</a:t>
            </a:r>
            <a:r>
              <a:rPr lang="en-US" sz="3600" b="1">
                <a:solidFill>
                  <a:srgbClr val="000000"/>
                </a:solidFill>
                <a:latin typeface="Playpen Sans Bold"/>
                <a:ea typeface="Playpen Sans Bold"/>
                <a:cs typeface="Playpen Sans Bold"/>
                <a:sym typeface="Playpen Sans Bold"/>
              </a:rPr>
              <a:t>.</a:t>
            </a:r>
          </a:p>
        </p:txBody>
      </p:sp>
      <p:sp>
        <p:nvSpPr>
          <p:cNvPr id="15" name="TextBox 15"/>
          <p:cNvSpPr txBox="1"/>
          <p:nvPr/>
        </p:nvSpPr>
        <p:spPr>
          <a:xfrm>
            <a:off x="9491965" y="6966214"/>
            <a:ext cx="4710513" cy="1889760"/>
          </a:xfrm>
          <a:prstGeom prst="rect">
            <a:avLst/>
          </a:prstGeom>
        </p:spPr>
        <p:txBody>
          <a:bodyPr lIns="0" tIns="0" rIns="0" bIns="0" rtlCol="0" anchor="t">
            <a:spAutoFit/>
          </a:bodyPr>
          <a:lstStyle/>
          <a:p>
            <a:pPr algn="l">
              <a:lnSpc>
                <a:spcPts val="5040"/>
              </a:lnSpc>
              <a:spcBef>
                <a:spcPct val="0"/>
              </a:spcBef>
            </a:pPr>
            <a:r>
              <a:rPr lang="en-US" sz="3600" b="1">
                <a:solidFill>
                  <a:srgbClr val="06823A"/>
                </a:solidFill>
                <a:latin typeface="Playpen Sans Bold"/>
                <a:ea typeface="Playpen Sans Bold"/>
                <a:cs typeface="Playpen Sans Bold"/>
                <a:sym typeface="Playpen Sans Bold"/>
              </a:rPr>
              <a:t>D. Nhiều loài động vật đang bị đe dọa tuyệt chủng.</a:t>
            </a:r>
          </a:p>
        </p:txBody>
      </p:sp>
    </p:spTree>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665527"/>
          </a:xfrm>
          <a:custGeom>
            <a:avLst/>
            <a:gdLst/>
            <a:ahLst/>
            <a:cxnLst/>
            <a:rect l="l" t="t" r="r" b="b"/>
            <a:pathLst>
              <a:path w="18288000" h="11665527">
                <a:moveTo>
                  <a:pt x="0" y="0"/>
                </a:moveTo>
                <a:lnTo>
                  <a:pt x="18288000" y="0"/>
                </a:lnTo>
                <a:lnTo>
                  <a:pt x="18288000" y="11665527"/>
                </a:lnTo>
                <a:lnTo>
                  <a:pt x="0" y="11665527"/>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82695" y="-908820"/>
            <a:ext cx="18470695" cy="11195820"/>
            <a:chOff x="0" y="0"/>
            <a:chExt cx="4864710" cy="2948693"/>
          </a:xfrm>
        </p:grpSpPr>
        <p:sp>
          <p:nvSpPr>
            <p:cNvPr id="4" name="Freeform 4"/>
            <p:cNvSpPr/>
            <p:nvPr/>
          </p:nvSpPr>
          <p:spPr>
            <a:xfrm>
              <a:off x="0" y="0"/>
              <a:ext cx="4864710" cy="2948693"/>
            </a:xfrm>
            <a:custGeom>
              <a:avLst/>
              <a:gdLst/>
              <a:ahLst/>
              <a:cxnLst/>
              <a:rect l="l" t="t" r="r" b="b"/>
              <a:pathLst>
                <a:path w="4864710" h="2948693">
                  <a:moveTo>
                    <a:pt x="0" y="0"/>
                  </a:moveTo>
                  <a:lnTo>
                    <a:pt x="4864710" y="0"/>
                  </a:lnTo>
                  <a:lnTo>
                    <a:pt x="4864710" y="2948693"/>
                  </a:lnTo>
                  <a:lnTo>
                    <a:pt x="0" y="2948693"/>
                  </a:lnTo>
                  <a:close/>
                </a:path>
              </a:pathLst>
            </a:custGeom>
            <a:solidFill>
              <a:srgbClr val="000000">
                <a:alpha val="57647"/>
              </a:srgbClr>
            </a:solidFill>
          </p:spPr>
          <p:txBody>
            <a:bodyPr/>
            <a:lstStyle/>
            <a:p>
              <a:endParaRPr lang="en-US"/>
            </a:p>
          </p:txBody>
        </p:sp>
        <p:sp>
          <p:nvSpPr>
            <p:cNvPr id="5" name="TextBox 5"/>
            <p:cNvSpPr txBox="1"/>
            <p:nvPr/>
          </p:nvSpPr>
          <p:spPr>
            <a:xfrm>
              <a:off x="0" y="-38100"/>
              <a:ext cx="4864710" cy="2986793"/>
            </a:xfrm>
            <a:prstGeom prst="rect">
              <a:avLst/>
            </a:prstGeom>
          </p:spPr>
          <p:txBody>
            <a:bodyPr lIns="50800" tIns="50800" rIns="50800" bIns="50800" rtlCol="0" anchor="ctr"/>
            <a:lstStyle/>
            <a:p>
              <a:pPr algn="ctr">
                <a:lnSpc>
                  <a:spcPts val="2804"/>
                </a:lnSpc>
              </a:pPr>
              <a:endParaRPr/>
            </a:p>
          </p:txBody>
        </p:sp>
      </p:grpSp>
      <p:sp>
        <p:nvSpPr>
          <p:cNvPr id="6" name="Freeform 6"/>
          <p:cNvSpPr/>
          <p:nvPr/>
        </p:nvSpPr>
        <p:spPr>
          <a:xfrm>
            <a:off x="8466852"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AutoShape 7"/>
          <p:cNvSpPr/>
          <p:nvPr/>
        </p:nvSpPr>
        <p:spPr>
          <a:xfrm>
            <a:off x="8317494" y="9157061"/>
            <a:ext cx="2161490" cy="0"/>
          </a:xfrm>
          <a:prstGeom prst="line">
            <a:avLst/>
          </a:prstGeom>
          <a:ln w="9525" cap="flat">
            <a:solidFill>
              <a:srgbClr val="CAD2C5"/>
            </a:solidFill>
            <a:prstDash val="solid"/>
            <a:headEnd type="none" w="sm" len="sm"/>
            <a:tailEnd type="none" w="sm" len="sm"/>
          </a:ln>
        </p:spPr>
        <p:txBody>
          <a:bodyPr/>
          <a:lstStyle/>
          <a:p>
            <a:endParaRPr lang="en-US"/>
          </a:p>
        </p:txBody>
      </p:sp>
      <p:sp>
        <p:nvSpPr>
          <p:cNvPr id="8" name="TextBox 8"/>
          <p:cNvSpPr txBox="1"/>
          <p:nvPr/>
        </p:nvSpPr>
        <p:spPr>
          <a:xfrm>
            <a:off x="1336055" y="3091813"/>
            <a:ext cx="15615890" cy="2463165"/>
          </a:xfrm>
          <a:prstGeom prst="rect">
            <a:avLst/>
          </a:prstGeom>
        </p:spPr>
        <p:txBody>
          <a:bodyPr lIns="0" tIns="0" rIns="0" bIns="0" rtlCol="0" anchor="t">
            <a:spAutoFit/>
          </a:bodyPr>
          <a:lstStyle/>
          <a:p>
            <a:pPr algn="ctr">
              <a:lnSpc>
                <a:spcPts val="20160"/>
              </a:lnSpc>
            </a:pPr>
            <a:r>
              <a:rPr lang="en-US" sz="14400" b="1" spc="-1267">
                <a:solidFill>
                  <a:srgbClr val="CAD2C5"/>
                </a:solidFill>
                <a:latin typeface="Noto Serif Display Bold"/>
                <a:ea typeface="Noto Serif Display Bold"/>
                <a:cs typeface="Noto Serif Display Bold"/>
                <a:sym typeface="Noto Serif Display Bold"/>
              </a:rPr>
              <a:t>NGƯỜI  ẤY  LÀ  AI</a:t>
            </a:r>
          </a:p>
        </p:txBody>
      </p:sp>
      <p:sp>
        <p:nvSpPr>
          <p:cNvPr id="9" name="TextBox 9"/>
          <p:cNvSpPr txBox="1"/>
          <p:nvPr/>
        </p:nvSpPr>
        <p:spPr>
          <a:xfrm>
            <a:off x="8784738" y="990600"/>
            <a:ext cx="1424579" cy="339638"/>
          </a:xfrm>
          <a:prstGeom prst="rect">
            <a:avLst/>
          </a:prstGeom>
        </p:spPr>
        <p:txBody>
          <a:bodyPr lIns="0" tIns="0" rIns="0" bIns="0" rtlCol="0" anchor="t">
            <a:spAutoFit/>
          </a:bodyPr>
          <a:lstStyle/>
          <a:p>
            <a:pPr algn="l">
              <a:lnSpc>
                <a:spcPts val="2804"/>
              </a:lnSpc>
            </a:pPr>
            <a:r>
              <a:rPr lang="en-US" sz="2003" spc="-120">
                <a:solidFill>
                  <a:srgbClr val="CAD2C5"/>
                </a:solidFill>
                <a:latin typeface="Muli"/>
                <a:ea typeface="Muli"/>
                <a:cs typeface="Muli"/>
                <a:sym typeface="Muli"/>
              </a:rPr>
              <a:t>HĐTN 12</a:t>
            </a:r>
          </a:p>
        </p:txBody>
      </p:sp>
      <p:sp>
        <p:nvSpPr>
          <p:cNvPr id="10" name="TextBox 10"/>
          <p:cNvSpPr txBox="1"/>
          <p:nvPr/>
        </p:nvSpPr>
        <p:spPr>
          <a:xfrm>
            <a:off x="5137853" y="8918575"/>
            <a:ext cx="3430792" cy="339725"/>
          </a:xfrm>
          <a:prstGeom prst="rect">
            <a:avLst/>
          </a:prstGeom>
        </p:spPr>
        <p:txBody>
          <a:bodyPr lIns="0" tIns="0" rIns="0" bIns="0" rtlCol="0" anchor="t">
            <a:spAutoFit/>
          </a:bodyPr>
          <a:lstStyle/>
          <a:p>
            <a:pPr algn="l">
              <a:lnSpc>
                <a:spcPts val="2800"/>
              </a:lnSpc>
            </a:pPr>
            <a:r>
              <a:rPr lang="en-US" sz="2000" b="1" spc="-80">
                <a:solidFill>
                  <a:srgbClr val="CAD2C5"/>
                </a:solidFill>
                <a:latin typeface="Montserrat Semi-Bold"/>
                <a:ea typeface="Montserrat Semi-Bold"/>
                <a:cs typeface="Montserrat Semi-Bold"/>
                <a:sym typeface="Montserrat Semi-Bold"/>
              </a:rPr>
              <a:t>Hoạt động trải nghiệm 12</a:t>
            </a:r>
          </a:p>
        </p:txBody>
      </p:sp>
      <p:sp>
        <p:nvSpPr>
          <p:cNvPr id="11" name="TextBox 11"/>
          <p:cNvSpPr txBox="1"/>
          <p:nvPr/>
        </p:nvSpPr>
        <p:spPr>
          <a:xfrm>
            <a:off x="10602809" y="8909050"/>
            <a:ext cx="2241535" cy="349250"/>
          </a:xfrm>
          <a:prstGeom prst="rect">
            <a:avLst/>
          </a:prstGeom>
        </p:spPr>
        <p:txBody>
          <a:bodyPr lIns="0" tIns="0" rIns="0" bIns="0" rtlCol="0" anchor="t">
            <a:spAutoFit/>
          </a:bodyPr>
          <a:lstStyle/>
          <a:p>
            <a:pPr algn="l">
              <a:lnSpc>
                <a:spcPts val="2800"/>
              </a:lnSpc>
            </a:pPr>
            <a:r>
              <a:rPr lang="en-US" sz="2000" b="1" spc="-80">
                <a:solidFill>
                  <a:srgbClr val="CAD2C5"/>
                </a:solidFill>
                <a:latin typeface="Muli Bold"/>
                <a:ea typeface="Muli Bold"/>
                <a:cs typeface="Muli Bold"/>
                <a:sym typeface="Muli Bold"/>
              </a:rPr>
              <a:t>Lớp 12/15</a:t>
            </a:r>
          </a:p>
        </p:txBody>
      </p:sp>
    </p:spTree>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4F52"/>
        </a:solidFill>
        <a:effectLst/>
      </p:bgPr>
    </p:bg>
    <p:spTree>
      <p:nvGrpSpPr>
        <p:cNvPr id="1" name=""/>
        <p:cNvGrpSpPr/>
        <p:nvPr/>
      </p:nvGrpSpPr>
      <p:grpSpPr>
        <a:xfrm>
          <a:off x="0" y="0"/>
          <a:ext cx="0" cy="0"/>
          <a:chOff x="0" y="0"/>
          <a:chExt cx="0" cy="0"/>
        </a:xfrm>
      </p:grpSpPr>
      <p:sp>
        <p:nvSpPr>
          <p:cNvPr id="2" name="Freeform 2"/>
          <p:cNvSpPr/>
          <p:nvPr/>
        </p:nvSpPr>
        <p:spPr>
          <a:xfrm>
            <a:off x="44304" y="0"/>
            <a:ext cx="18288000" cy="11800383"/>
          </a:xfrm>
          <a:custGeom>
            <a:avLst/>
            <a:gdLst/>
            <a:ahLst/>
            <a:cxnLst/>
            <a:rect l="l" t="t" r="r" b="b"/>
            <a:pathLst>
              <a:path w="18288000" h="11800383">
                <a:moveTo>
                  <a:pt x="0" y="0"/>
                </a:moveTo>
                <a:lnTo>
                  <a:pt x="18288000" y="0"/>
                </a:lnTo>
                <a:lnTo>
                  <a:pt x="18288000" y="11800383"/>
                </a:lnTo>
                <a:lnTo>
                  <a:pt x="0" y="11800383"/>
                </a:lnTo>
                <a:lnTo>
                  <a:pt x="0" y="0"/>
                </a:lnTo>
                <a:close/>
              </a:path>
            </a:pathLst>
          </a:custGeom>
          <a:blipFill>
            <a:blip r:embed="rId2"/>
            <a:stretch>
              <a:fillRect t="-1684" b="-1684"/>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62745"/>
              </a:srgbClr>
            </a:solidFill>
          </p:spPr>
          <p:txBody>
            <a:bodyPr/>
            <a:lstStyle/>
            <a:p>
              <a:endParaRPr lang="en-US"/>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804"/>
                </a:lnSpc>
              </a:pPr>
              <a:endParaRPr/>
            </a:p>
          </p:txBody>
        </p:sp>
      </p:grpSp>
      <p:sp>
        <p:nvSpPr>
          <p:cNvPr id="6" name="Freeform 6"/>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656331" y="3260175"/>
            <a:ext cx="3305360" cy="5540631"/>
            <a:chOff x="0" y="0"/>
            <a:chExt cx="3788203" cy="6350000"/>
          </a:xfrm>
        </p:grpSpPr>
        <p:sp>
          <p:nvSpPr>
            <p:cNvPr id="8" name="Freeform 8"/>
            <p:cNvSpPr/>
            <p:nvPr/>
          </p:nvSpPr>
          <p:spPr>
            <a:xfrm>
              <a:off x="0" y="0"/>
              <a:ext cx="3788203" cy="6350000"/>
            </a:xfrm>
            <a:custGeom>
              <a:avLst/>
              <a:gdLst/>
              <a:ahLst/>
              <a:cxnLst/>
              <a:rect l="l" t="t" r="r" b="b"/>
              <a:pathLst>
                <a:path w="3788203" h="6350000">
                  <a:moveTo>
                    <a:pt x="1894102" y="6350000"/>
                  </a:moveTo>
                  <a:cubicBezTo>
                    <a:pt x="848558" y="6350000"/>
                    <a:pt x="0" y="5638800"/>
                    <a:pt x="0" y="4762500"/>
                  </a:cubicBezTo>
                  <a:lnTo>
                    <a:pt x="0" y="1587500"/>
                  </a:lnTo>
                  <a:cubicBezTo>
                    <a:pt x="0" y="711200"/>
                    <a:pt x="848558" y="0"/>
                    <a:pt x="1894102" y="0"/>
                  </a:cubicBezTo>
                  <a:cubicBezTo>
                    <a:pt x="2939646" y="0"/>
                    <a:pt x="3788203" y="711200"/>
                    <a:pt x="3788203" y="1587500"/>
                  </a:cubicBezTo>
                  <a:lnTo>
                    <a:pt x="3788203" y="4762500"/>
                  </a:lnTo>
                  <a:cubicBezTo>
                    <a:pt x="3788203" y="5638800"/>
                    <a:pt x="2939646" y="6350000"/>
                    <a:pt x="1894102" y="6350000"/>
                  </a:cubicBezTo>
                  <a:close/>
                </a:path>
              </a:pathLst>
            </a:custGeom>
            <a:blipFill>
              <a:blip r:embed="rId5"/>
              <a:stretch>
                <a:fillRect l="-58502" r="-147863"/>
              </a:stretch>
            </a:blipFill>
          </p:spPr>
          <p:txBody>
            <a:bodyPr/>
            <a:lstStyle/>
            <a:p>
              <a:endParaRPr lang="en-US"/>
            </a:p>
          </p:txBody>
        </p:sp>
      </p:grpSp>
      <p:grpSp>
        <p:nvGrpSpPr>
          <p:cNvPr id="9" name="Group 9"/>
          <p:cNvGrpSpPr/>
          <p:nvPr/>
        </p:nvGrpSpPr>
        <p:grpSpPr>
          <a:xfrm>
            <a:off x="14545822" y="4212775"/>
            <a:ext cx="3113735" cy="5222880"/>
            <a:chOff x="0" y="0"/>
            <a:chExt cx="3568586" cy="5985832"/>
          </a:xfrm>
        </p:grpSpPr>
        <p:sp>
          <p:nvSpPr>
            <p:cNvPr id="10" name="Freeform 10"/>
            <p:cNvSpPr/>
            <p:nvPr/>
          </p:nvSpPr>
          <p:spPr>
            <a:xfrm>
              <a:off x="0" y="0"/>
              <a:ext cx="3568586" cy="5985832"/>
            </a:xfrm>
            <a:custGeom>
              <a:avLst/>
              <a:gdLst/>
              <a:ahLst/>
              <a:cxnLst/>
              <a:rect l="l" t="t" r="r" b="b"/>
              <a:pathLst>
                <a:path w="3568586" h="5985832">
                  <a:moveTo>
                    <a:pt x="1784293" y="5985832"/>
                  </a:moveTo>
                  <a:cubicBezTo>
                    <a:pt x="799363" y="5985832"/>
                    <a:pt x="0" y="5315419"/>
                    <a:pt x="0" y="4489374"/>
                  </a:cubicBezTo>
                  <a:lnTo>
                    <a:pt x="0" y="1496458"/>
                  </a:lnTo>
                  <a:cubicBezTo>
                    <a:pt x="0" y="670413"/>
                    <a:pt x="799363" y="0"/>
                    <a:pt x="1784293" y="0"/>
                  </a:cubicBezTo>
                  <a:cubicBezTo>
                    <a:pt x="2769223" y="0"/>
                    <a:pt x="3568586" y="670413"/>
                    <a:pt x="3568586" y="1496458"/>
                  </a:cubicBezTo>
                  <a:lnTo>
                    <a:pt x="3568586" y="4489374"/>
                  </a:lnTo>
                  <a:cubicBezTo>
                    <a:pt x="3568586" y="5315419"/>
                    <a:pt x="2769223" y="5985832"/>
                    <a:pt x="1784293" y="5985832"/>
                  </a:cubicBezTo>
                  <a:close/>
                </a:path>
              </a:pathLst>
            </a:custGeom>
            <a:blipFill>
              <a:blip r:embed="rId6"/>
              <a:stretch>
                <a:fillRect l="-76117" r="-76117"/>
              </a:stretch>
            </a:blipFill>
          </p:spPr>
          <p:txBody>
            <a:bodyPr/>
            <a:lstStyle/>
            <a:p>
              <a:endParaRPr lang="en-US"/>
            </a:p>
          </p:txBody>
        </p:sp>
      </p:grpSp>
      <p:sp>
        <p:nvSpPr>
          <p:cNvPr id="11" name="TextBox 11"/>
          <p:cNvSpPr txBox="1"/>
          <p:nvPr/>
        </p:nvSpPr>
        <p:spPr>
          <a:xfrm>
            <a:off x="2521893" y="800100"/>
            <a:ext cx="8103729" cy="2089722"/>
          </a:xfrm>
          <a:prstGeom prst="rect">
            <a:avLst/>
          </a:prstGeom>
        </p:spPr>
        <p:txBody>
          <a:bodyPr lIns="0" tIns="0" rIns="0" bIns="0" rtlCol="0" anchor="t">
            <a:spAutoFit/>
          </a:bodyPr>
          <a:lstStyle/>
          <a:p>
            <a:pPr algn="l">
              <a:lnSpc>
                <a:spcPts val="17118"/>
              </a:lnSpc>
            </a:pPr>
            <a:r>
              <a:rPr lang="en-US" sz="12227" spc="-1076">
                <a:solidFill>
                  <a:srgbClr val="CAD2C5"/>
                </a:solidFill>
                <a:latin typeface="Paytone One"/>
                <a:ea typeface="Paytone One"/>
                <a:cs typeface="Paytone One"/>
                <a:sym typeface="Paytone One"/>
              </a:rPr>
              <a:t>Khái  niệm</a:t>
            </a:r>
          </a:p>
        </p:txBody>
      </p:sp>
      <p:grpSp>
        <p:nvGrpSpPr>
          <p:cNvPr id="12" name="Group 12"/>
          <p:cNvGrpSpPr/>
          <p:nvPr/>
        </p:nvGrpSpPr>
        <p:grpSpPr>
          <a:xfrm rot="-5400000">
            <a:off x="12436755" y="-1485364"/>
            <a:ext cx="3238953" cy="7657367"/>
            <a:chOff x="0" y="0"/>
            <a:chExt cx="7092456" cy="16767621"/>
          </a:xfrm>
        </p:grpSpPr>
        <p:sp>
          <p:nvSpPr>
            <p:cNvPr id="13" name="Freeform 13"/>
            <p:cNvSpPr/>
            <p:nvPr/>
          </p:nvSpPr>
          <p:spPr>
            <a:xfrm flipH="1" flipV="1">
              <a:off x="0" y="0"/>
              <a:ext cx="7092456" cy="16767621"/>
            </a:xfrm>
            <a:custGeom>
              <a:avLst/>
              <a:gdLst/>
              <a:ahLst/>
              <a:cxnLst/>
              <a:rect l="l" t="t" r="r" b="b"/>
              <a:pathLst>
                <a:path w="7092456" h="16767621">
                  <a:moveTo>
                    <a:pt x="3546228" y="0"/>
                  </a:moveTo>
                  <a:cubicBezTo>
                    <a:pt x="5503746" y="0"/>
                    <a:pt x="7092456" y="1877974"/>
                    <a:pt x="7092456" y="4191906"/>
                  </a:cubicBezTo>
                  <a:lnTo>
                    <a:pt x="7092456" y="12575716"/>
                  </a:lnTo>
                  <a:cubicBezTo>
                    <a:pt x="7092456" y="14889648"/>
                    <a:pt x="5503746" y="16767621"/>
                    <a:pt x="3546228" y="16767621"/>
                  </a:cubicBezTo>
                  <a:cubicBezTo>
                    <a:pt x="1588710" y="16767621"/>
                    <a:pt x="0" y="14889648"/>
                    <a:pt x="0" y="12575716"/>
                  </a:cubicBezTo>
                  <a:lnTo>
                    <a:pt x="0" y="4191906"/>
                  </a:lnTo>
                  <a:cubicBezTo>
                    <a:pt x="0" y="1877974"/>
                    <a:pt x="1588710" y="0"/>
                    <a:pt x="3546228" y="0"/>
                  </a:cubicBezTo>
                  <a:close/>
                </a:path>
              </a:pathLst>
            </a:custGeom>
            <a:blipFill>
              <a:blip r:embed="rId7"/>
              <a:stretch>
                <a:fillRect l="-36873" r="-20638"/>
              </a:stretch>
            </a:blipFill>
          </p:spPr>
          <p:txBody>
            <a:bodyPr/>
            <a:lstStyle/>
            <a:p>
              <a:endParaRPr lang="en-US"/>
            </a:p>
          </p:txBody>
        </p:sp>
      </p:grpSp>
      <p:sp>
        <p:nvSpPr>
          <p:cNvPr id="14" name="TextBox 14"/>
          <p:cNvSpPr txBox="1"/>
          <p:nvPr/>
        </p:nvSpPr>
        <p:spPr>
          <a:xfrm>
            <a:off x="4256659" y="3441626"/>
            <a:ext cx="4634197" cy="5816674"/>
          </a:xfrm>
          <a:prstGeom prst="rect">
            <a:avLst/>
          </a:prstGeom>
        </p:spPr>
        <p:txBody>
          <a:bodyPr lIns="0" tIns="0" rIns="0" bIns="0" rtlCol="0" anchor="t">
            <a:spAutoFit/>
          </a:bodyPr>
          <a:lstStyle/>
          <a:p>
            <a:pPr marL="593092" lvl="1" indent="-296546" algn="just">
              <a:lnSpc>
                <a:spcPts val="3845"/>
              </a:lnSpc>
              <a:buFont typeface="Arial"/>
              <a:buChar char="•"/>
            </a:pPr>
            <a:r>
              <a:rPr lang="en-US" sz="2747" b="1" u="sng" spc="-109">
                <a:solidFill>
                  <a:srgbClr val="CAD2C5"/>
                </a:solidFill>
                <a:latin typeface="Muli Ultra-Bold"/>
                <a:ea typeface="Muli Ultra-Bold"/>
                <a:cs typeface="Muli Ultra-Bold"/>
                <a:sym typeface="Muli Ultra-Bold"/>
              </a:rPr>
              <a:t>Thế giới sinh vật:</a:t>
            </a:r>
          </a:p>
          <a:p>
            <a:pPr algn="just">
              <a:lnSpc>
                <a:spcPts val="3845"/>
              </a:lnSpc>
            </a:pPr>
            <a:r>
              <a:rPr lang="en-US" sz="2747" b="1" spc="-109">
                <a:solidFill>
                  <a:srgbClr val="CAD2C5"/>
                </a:solidFill>
                <a:latin typeface="Muli Semi-Bold"/>
                <a:ea typeface="Muli Semi-Bold"/>
                <a:cs typeface="Muli Semi-Bold"/>
                <a:sym typeface="Muli Semi-Bold"/>
              </a:rPr>
              <a:t> — Là toàn bộ các dạng sống trên Trái Đất</a:t>
            </a:r>
          </a:p>
          <a:p>
            <a:pPr algn="just">
              <a:lnSpc>
                <a:spcPts val="3845"/>
              </a:lnSpc>
            </a:pPr>
            <a:r>
              <a:rPr lang="en-US" sz="2747" b="1" spc="-109">
                <a:solidFill>
                  <a:srgbClr val="CAD2C5"/>
                </a:solidFill>
                <a:latin typeface="Muli Semi-Bold"/>
                <a:ea typeface="Muli Semi-Bold"/>
                <a:cs typeface="Muli Semi-Bold"/>
                <a:sym typeface="Muli Semi-Bold"/>
              </a:rPr>
              <a:t> — Bao gồm những cơ thể có khả năng trao đổi, sinh trưởng, sinh sản,tiến hóa qua thời gian</a:t>
            </a:r>
          </a:p>
          <a:p>
            <a:pPr algn="just">
              <a:lnSpc>
                <a:spcPts val="3845"/>
              </a:lnSpc>
            </a:pPr>
            <a:r>
              <a:rPr lang="en-US" sz="2747" b="1" spc="-109">
                <a:solidFill>
                  <a:srgbClr val="CAD2C5"/>
                </a:solidFill>
                <a:latin typeface="Muli Semi-Bold"/>
                <a:ea typeface="Muli Semi-Bold"/>
                <a:cs typeface="Muli Semi-Bold"/>
                <a:sym typeface="Muli Semi-Bold"/>
              </a:rPr>
              <a:t> — Là một hệ thống vô cùng phức tạp và đa dạng, trải rộng từ những vi sinh vật đơn giản nhất đến những sinh vật bậc cao có tổ chức cơ thể hoàn chỉnh, trong đó có con người</a:t>
            </a:r>
          </a:p>
        </p:txBody>
      </p:sp>
      <p:sp>
        <p:nvSpPr>
          <p:cNvPr id="15" name="TextBox 15"/>
          <p:cNvSpPr txBox="1"/>
          <p:nvPr/>
        </p:nvSpPr>
        <p:spPr>
          <a:xfrm>
            <a:off x="9188304" y="4413176"/>
            <a:ext cx="5141236" cy="4845124"/>
          </a:xfrm>
          <a:prstGeom prst="rect">
            <a:avLst/>
          </a:prstGeom>
        </p:spPr>
        <p:txBody>
          <a:bodyPr lIns="0" tIns="0" rIns="0" bIns="0" rtlCol="0" anchor="t">
            <a:spAutoFit/>
          </a:bodyPr>
          <a:lstStyle/>
          <a:p>
            <a:pPr marL="593092" lvl="1" indent="-296546" algn="just">
              <a:lnSpc>
                <a:spcPts val="3845"/>
              </a:lnSpc>
              <a:buFont typeface="Arial"/>
              <a:buChar char="•"/>
            </a:pPr>
            <a:r>
              <a:rPr lang="en-US" sz="2747" b="1" u="sng" spc="-109">
                <a:solidFill>
                  <a:srgbClr val="CAD2C5"/>
                </a:solidFill>
                <a:latin typeface="Muli Ultra-Bold"/>
                <a:ea typeface="Muli Ultra-Bold"/>
                <a:cs typeface="Muli Ultra-Bold"/>
                <a:sym typeface="Muli Ultra-Bold"/>
              </a:rPr>
              <a:t>Thế giới động vật: </a:t>
            </a:r>
          </a:p>
          <a:p>
            <a:pPr algn="just">
              <a:lnSpc>
                <a:spcPts val="3845"/>
              </a:lnSpc>
            </a:pPr>
            <a:r>
              <a:rPr lang="en-US" sz="2747" b="1" spc="-109">
                <a:solidFill>
                  <a:srgbClr val="CAD2C5"/>
                </a:solidFill>
                <a:latin typeface="Muli Semi-Bold"/>
                <a:ea typeface="Muli Semi-Bold"/>
                <a:cs typeface="Muli Semi-Bold"/>
                <a:sym typeface="Muli Semi-Bold"/>
              </a:rPr>
              <a:t> — Là một trong những giới sinh vật lớn nhất trong hệ thống phân loại sinh học</a:t>
            </a:r>
          </a:p>
          <a:p>
            <a:pPr algn="just">
              <a:lnSpc>
                <a:spcPts val="3845"/>
              </a:lnSpc>
            </a:pPr>
            <a:r>
              <a:rPr lang="en-US" sz="2747" b="1" spc="-109">
                <a:solidFill>
                  <a:srgbClr val="CAD2C5"/>
                </a:solidFill>
                <a:latin typeface="Muli Semi-Bold"/>
                <a:ea typeface="Muli Semi-Bold"/>
                <a:cs typeface="Muli Semi-Bold"/>
                <a:sym typeface="Muli Semi-Bold"/>
              </a:rPr>
              <a:t> — Đây là một tập hợp sinh giới vô cùng đa dạng, với hàng triệu loài khác nhau đã và đang tồn tại từ những loài đơn như bọt biển cho đến những loài phức tạp bậc cao như con người</a:t>
            </a:r>
          </a:p>
        </p:txBody>
      </p:sp>
      <p:sp>
        <p:nvSpPr>
          <p:cNvPr id="16" name="TextBox 16"/>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CAD2C5"/>
                </a:solidFill>
                <a:latin typeface="Muli"/>
                <a:ea typeface="Muli"/>
                <a:cs typeface="Muli"/>
                <a:sym typeface="Muli"/>
              </a:rPr>
              <a:t>HĐTN 12</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t="-12856" b="-12855"/>
              </a:stretch>
            </a:blipFill>
          </p:spPr>
          <p:txBody>
            <a:bodyPr/>
            <a:lstStyle/>
            <a:p>
              <a:endParaRPr lang="en-US"/>
            </a:p>
          </p:txBody>
        </p:sp>
      </p:grpSp>
      <p:sp>
        <p:nvSpPr>
          <p:cNvPr id="5" name="TextBox 5"/>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6" name="TextBox 6"/>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t="-12856" b="-12855"/>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56062" r="-56062"/>
              </a:stretch>
            </a:blipFill>
          </p:spPr>
          <p:txBody>
            <a:bodyPr/>
            <a:lstStyle/>
            <a:p>
              <a:endParaRPr lang="en-US"/>
            </a:p>
          </p:txBody>
        </p:sp>
      </p:grpSp>
      <p:sp>
        <p:nvSpPr>
          <p:cNvPr id="7" name="TextBox 7"/>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8" name="TextBox 8"/>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t="-12856" b="-12855"/>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56062" r="-56062"/>
              </a:stretch>
            </a:blipFill>
          </p:spPr>
          <p:txBody>
            <a:bodyPr/>
            <a:lstStyle/>
            <a:p>
              <a:endParaRPr lang="en-US"/>
            </a:p>
          </p:txBody>
        </p:sp>
      </p:grpSp>
      <p:grpSp>
        <p:nvGrpSpPr>
          <p:cNvPr id="7" name="Group 7"/>
          <p:cNvGrpSpPr/>
          <p:nvPr/>
        </p:nvGrpSpPr>
        <p:grpSpPr>
          <a:xfrm>
            <a:off x="12820695" y="2745415"/>
            <a:ext cx="4808667" cy="5735433"/>
            <a:chOff x="0" y="0"/>
            <a:chExt cx="2719462" cy="3243580"/>
          </a:xfrm>
        </p:grpSpPr>
        <p:sp>
          <p:nvSpPr>
            <p:cNvPr id="8" name="Freeform 8"/>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6"/>
              <a:stretch>
                <a:fillRect l="-29862" r="-31687" b="-6188"/>
              </a:stretch>
            </a:blipFill>
          </p:spPr>
          <p:txBody>
            <a:bodyPr/>
            <a:lstStyle/>
            <a:p>
              <a:endParaRPr lang="en-US"/>
            </a:p>
          </p:txBody>
        </p:sp>
      </p:grpSp>
      <p:sp>
        <p:nvSpPr>
          <p:cNvPr id="9" name="TextBox 9"/>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10" name="TextBox 10"/>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568588" y="1982583"/>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sp>
        <p:nvSpPr>
          <p:cNvPr id="3" name="Freeform 3"/>
          <p:cNvSpPr/>
          <p:nvPr/>
        </p:nvSpPr>
        <p:spPr>
          <a:xfrm>
            <a:off x="13756322" y="1156185"/>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7334706" y="7295863"/>
            <a:ext cx="52957412" cy="20042158"/>
            <a:chOff x="0" y="0"/>
            <a:chExt cx="2147662" cy="812800"/>
          </a:xfrm>
        </p:grpSpPr>
        <p:sp>
          <p:nvSpPr>
            <p:cNvPr id="5" name="Freeform 5"/>
            <p:cNvSpPr/>
            <p:nvPr/>
          </p:nvSpPr>
          <p:spPr>
            <a:xfrm>
              <a:off x="0" y="0"/>
              <a:ext cx="2147662" cy="812800"/>
            </a:xfrm>
            <a:custGeom>
              <a:avLst/>
              <a:gdLst/>
              <a:ahLst/>
              <a:cxnLst/>
              <a:rect l="l" t="t" r="r" b="b"/>
              <a:pathLst>
                <a:path w="2147662" h="812800">
                  <a:moveTo>
                    <a:pt x="1073831" y="0"/>
                  </a:moveTo>
                  <a:cubicBezTo>
                    <a:pt x="480771" y="0"/>
                    <a:pt x="0" y="181951"/>
                    <a:pt x="0" y="406400"/>
                  </a:cubicBezTo>
                  <a:cubicBezTo>
                    <a:pt x="0" y="630849"/>
                    <a:pt x="480771" y="812800"/>
                    <a:pt x="1073831" y="812800"/>
                  </a:cubicBezTo>
                  <a:cubicBezTo>
                    <a:pt x="1666892" y="812800"/>
                    <a:pt x="2147662" y="630849"/>
                    <a:pt x="2147662" y="406400"/>
                  </a:cubicBezTo>
                  <a:cubicBezTo>
                    <a:pt x="2147662" y="181951"/>
                    <a:pt x="1666892" y="0"/>
                    <a:pt x="1073831" y="0"/>
                  </a:cubicBezTo>
                  <a:close/>
                </a:path>
              </a:pathLst>
            </a:custGeom>
            <a:solidFill>
              <a:srgbClr val="478420"/>
            </a:solidFill>
          </p:spPr>
          <p:txBody>
            <a:bodyPr/>
            <a:lstStyle/>
            <a:p>
              <a:endParaRPr lang="en-US"/>
            </a:p>
          </p:txBody>
        </p:sp>
        <p:sp>
          <p:nvSpPr>
            <p:cNvPr id="6" name="TextBox 6"/>
            <p:cNvSpPr txBox="1"/>
            <p:nvPr/>
          </p:nvSpPr>
          <p:spPr>
            <a:xfrm>
              <a:off x="201343" y="38100"/>
              <a:ext cx="1744976"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272383" y="2336742"/>
            <a:ext cx="10073609" cy="4526353"/>
            <a:chOff x="0" y="0"/>
            <a:chExt cx="7129250" cy="3203371"/>
          </a:xfrm>
        </p:grpSpPr>
        <p:sp>
          <p:nvSpPr>
            <p:cNvPr id="8" name="Freeform 8"/>
            <p:cNvSpPr/>
            <p:nvPr/>
          </p:nvSpPr>
          <p:spPr>
            <a:xfrm>
              <a:off x="-1" y="0"/>
              <a:ext cx="7129250" cy="3203371"/>
            </a:xfrm>
            <a:custGeom>
              <a:avLst/>
              <a:gdLst/>
              <a:ahLst/>
              <a:cxnLst/>
              <a:rect l="l" t="t" r="r" b="b"/>
              <a:pathLst>
                <a:path w="7129250" h="3203371">
                  <a:moveTo>
                    <a:pt x="6630470" y="3186452"/>
                  </a:moveTo>
                  <a:cubicBezTo>
                    <a:pt x="6630470" y="3186452"/>
                    <a:pt x="6393474" y="3176482"/>
                    <a:pt x="6031335" y="3189926"/>
                  </a:cubicBezTo>
                  <a:cubicBezTo>
                    <a:pt x="5669197" y="3203371"/>
                    <a:pt x="490924" y="3203371"/>
                    <a:pt x="490924" y="3203371"/>
                  </a:cubicBezTo>
                  <a:cubicBezTo>
                    <a:pt x="245502" y="3203371"/>
                    <a:pt x="32509" y="3106102"/>
                    <a:pt x="31032" y="2945989"/>
                  </a:cubicBezTo>
                  <a:cubicBezTo>
                    <a:pt x="31032" y="2945989"/>
                    <a:pt x="0" y="17126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583922" y="0"/>
                    <a:pt x="6583922" y="0"/>
                  </a:cubicBezTo>
                  <a:cubicBezTo>
                    <a:pt x="6895822" y="0"/>
                    <a:pt x="7129250" y="101069"/>
                    <a:pt x="7121393" y="303616"/>
                  </a:cubicBezTo>
                  <a:cubicBezTo>
                    <a:pt x="7121393" y="303616"/>
                    <a:pt x="7119398" y="1614337"/>
                    <a:pt x="7128154" y="2246401"/>
                  </a:cubicBezTo>
                  <a:cubicBezTo>
                    <a:pt x="7136909" y="2539703"/>
                    <a:pt x="7090360" y="2872774"/>
                    <a:pt x="7090360" y="2872774"/>
                  </a:cubicBezTo>
                  <a:cubicBezTo>
                    <a:pt x="7087396" y="3052799"/>
                    <a:pt x="6875892" y="3186452"/>
                    <a:pt x="6630470" y="3186452"/>
                  </a:cubicBezTo>
                  <a:close/>
                </a:path>
              </a:pathLst>
            </a:custGeom>
            <a:solidFill>
              <a:srgbClr val="FFFFFF"/>
            </a:solidFill>
          </p:spPr>
          <p:txBody>
            <a:bodyPr/>
            <a:lstStyle/>
            <a:p>
              <a:endParaRPr lang="en-US"/>
            </a:p>
          </p:txBody>
        </p:sp>
      </p:grpSp>
      <p:sp>
        <p:nvSpPr>
          <p:cNvPr id="9" name="TextBox 9"/>
          <p:cNvSpPr txBox="1"/>
          <p:nvPr/>
        </p:nvSpPr>
        <p:spPr>
          <a:xfrm>
            <a:off x="5039748" y="3656553"/>
            <a:ext cx="8716574" cy="2064385"/>
          </a:xfrm>
          <a:prstGeom prst="rect">
            <a:avLst/>
          </a:prstGeom>
        </p:spPr>
        <p:txBody>
          <a:bodyPr lIns="0" tIns="0" rIns="0" bIns="0" rtlCol="0" anchor="t">
            <a:spAutoFit/>
          </a:bodyPr>
          <a:lstStyle/>
          <a:p>
            <a:pPr marL="0" lvl="0" indent="0" algn="ctr">
              <a:lnSpc>
                <a:spcPts val="8029"/>
              </a:lnSpc>
              <a:spcBef>
                <a:spcPct val="0"/>
              </a:spcBef>
            </a:pPr>
            <a:r>
              <a:rPr lang="en-US" sz="7299" b="1">
                <a:solidFill>
                  <a:srgbClr val="EF7D3F"/>
                </a:solidFill>
                <a:latin typeface="Bogart Bold"/>
                <a:ea typeface="Bogart Bold"/>
                <a:cs typeface="Bogart Bold"/>
                <a:sym typeface="Bogart Bold"/>
              </a:rPr>
              <a:t>Vũ Huỳnh Bảo Ân 27/06/2008</a:t>
            </a:r>
          </a:p>
        </p:txBody>
      </p:sp>
      <p:sp>
        <p:nvSpPr>
          <p:cNvPr id="10" name="Freeform 10"/>
          <p:cNvSpPr/>
          <p:nvPr/>
        </p:nvSpPr>
        <p:spPr>
          <a:xfrm>
            <a:off x="-2515368" y="2545517"/>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282932" y="2336742"/>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3284593"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932149"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4" name="Freeform 14"/>
          <p:cNvSpPr/>
          <p:nvPr/>
        </p:nvSpPr>
        <p:spPr>
          <a:xfrm>
            <a:off x="1560655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68144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t="-5939" b="-5939"/>
              </a:stretch>
            </a:blipFill>
          </p:spPr>
          <p:txBody>
            <a:bodyPr/>
            <a:lstStyle/>
            <a:p>
              <a:endParaRPr lang="en-US"/>
            </a:p>
          </p:txBody>
        </p:sp>
      </p:grpSp>
      <p:sp>
        <p:nvSpPr>
          <p:cNvPr id="5" name="TextBox 5"/>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6" name="TextBox 6"/>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cover dir="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t="-5939" b="-5939"/>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b="-14094"/>
              </a:stretch>
            </a:blipFill>
          </p:spPr>
          <p:txBody>
            <a:bodyPr/>
            <a:lstStyle/>
            <a:p>
              <a:endParaRPr lang="en-US"/>
            </a:p>
          </p:txBody>
        </p:sp>
      </p:grpSp>
      <p:sp>
        <p:nvSpPr>
          <p:cNvPr id="7" name="TextBox 7"/>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8" name="TextBox 8"/>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t="-5939" b="-5939"/>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b="-14094"/>
              </a:stretch>
            </a:blipFill>
          </p:spPr>
          <p:txBody>
            <a:bodyPr/>
            <a:lstStyle/>
            <a:p>
              <a:endParaRPr lang="en-US"/>
            </a:p>
          </p:txBody>
        </p:sp>
      </p:grpSp>
      <p:grpSp>
        <p:nvGrpSpPr>
          <p:cNvPr id="7" name="Group 7"/>
          <p:cNvGrpSpPr/>
          <p:nvPr/>
        </p:nvGrpSpPr>
        <p:grpSpPr>
          <a:xfrm>
            <a:off x="12820695" y="2745415"/>
            <a:ext cx="4808667" cy="5735433"/>
            <a:chOff x="0" y="0"/>
            <a:chExt cx="2719462" cy="3243580"/>
          </a:xfrm>
        </p:grpSpPr>
        <p:sp>
          <p:nvSpPr>
            <p:cNvPr id="8" name="Freeform 8"/>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6"/>
              <a:stretch>
                <a:fillRect l="-9660" r="-9660"/>
              </a:stretch>
            </a:blipFill>
          </p:spPr>
          <p:txBody>
            <a:bodyPr/>
            <a:lstStyle/>
            <a:p>
              <a:endParaRPr lang="en-US"/>
            </a:p>
          </p:txBody>
        </p:sp>
      </p:grpSp>
      <p:sp>
        <p:nvSpPr>
          <p:cNvPr id="9" name="TextBox 9"/>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10" name="TextBox 10"/>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568588" y="1982583"/>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sp>
        <p:nvSpPr>
          <p:cNvPr id="3" name="Freeform 3"/>
          <p:cNvSpPr/>
          <p:nvPr/>
        </p:nvSpPr>
        <p:spPr>
          <a:xfrm>
            <a:off x="13756322" y="1156185"/>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7334706" y="7295863"/>
            <a:ext cx="52957412" cy="20042158"/>
            <a:chOff x="0" y="0"/>
            <a:chExt cx="2147662" cy="812800"/>
          </a:xfrm>
        </p:grpSpPr>
        <p:sp>
          <p:nvSpPr>
            <p:cNvPr id="5" name="Freeform 5"/>
            <p:cNvSpPr/>
            <p:nvPr/>
          </p:nvSpPr>
          <p:spPr>
            <a:xfrm>
              <a:off x="0" y="0"/>
              <a:ext cx="2147662" cy="812800"/>
            </a:xfrm>
            <a:custGeom>
              <a:avLst/>
              <a:gdLst/>
              <a:ahLst/>
              <a:cxnLst/>
              <a:rect l="l" t="t" r="r" b="b"/>
              <a:pathLst>
                <a:path w="2147662" h="812800">
                  <a:moveTo>
                    <a:pt x="1073831" y="0"/>
                  </a:moveTo>
                  <a:cubicBezTo>
                    <a:pt x="480771" y="0"/>
                    <a:pt x="0" y="181951"/>
                    <a:pt x="0" y="406400"/>
                  </a:cubicBezTo>
                  <a:cubicBezTo>
                    <a:pt x="0" y="630849"/>
                    <a:pt x="480771" y="812800"/>
                    <a:pt x="1073831" y="812800"/>
                  </a:cubicBezTo>
                  <a:cubicBezTo>
                    <a:pt x="1666892" y="812800"/>
                    <a:pt x="2147662" y="630849"/>
                    <a:pt x="2147662" y="406400"/>
                  </a:cubicBezTo>
                  <a:cubicBezTo>
                    <a:pt x="2147662" y="181951"/>
                    <a:pt x="1666892" y="0"/>
                    <a:pt x="1073831" y="0"/>
                  </a:cubicBezTo>
                  <a:close/>
                </a:path>
              </a:pathLst>
            </a:custGeom>
            <a:solidFill>
              <a:srgbClr val="478420"/>
            </a:solidFill>
          </p:spPr>
          <p:txBody>
            <a:bodyPr/>
            <a:lstStyle/>
            <a:p>
              <a:endParaRPr lang="en-US"/>
            </a:p>
          </p:txBody>
        </p:sp>
        <p:sp>
          <p:nvSpPr>
            <p:cNvPr id="6" name="TextBox 6"/>
            <p:cNvSpPr txBox="1"/>
            <p:nvPr/>
          </p:nvSpPr>
          <p:spPr>
            <a:xfrm>
              <a:off x="201343" y="38100"/>
              <a:ext cx="1744976"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272383" y="2336742"/>
            <a:ext cx="10073609" cy="4526353"/>
            <a:chOff x="0" y="0"/>
            <a:chExt cx="7129250" cy="3203371"/>
          </a:xfrm>
        </p:grpSpPr>
        <p:sp>
          <p:nvSpPr>
            <p:cNvPr id="8" name="Freeform 8"/>
            <p:cNvSpPr/>
            <p:nvPr/>
          </p:nvSpPr>
          <p:spPr>
            <a:xfrm>
              <a:off x="-1" y="0"/>
              <a:ext cx="7129250" cy="3203371"/>
            </a:xfrm>
            <a:custGeom>
              <a:avLst/>
              <a:gdLst/>
              <a:ahLst/>
              <a:cxnLst/>
              <a:rect l="l" t="t" r="r" b="b"/>
              <a:pathLst>
                <a:path w="7129250" h="3203371">
                  <a:moveTo>
                    <a:pt x="6630470" y="3186452"/>
                  </a:moveTo>
                  <a:cubicBezTo>
                    <a:pt x="6630470" y="3186452"/>
                    <a:pt x="6393474" y="3176482"/>
                    <a:pt x="6031335" y="3189926"/>
                  </a:cubicBezTo>
                  <a:cubicBezTo>
                    <a:pt x="5669197" y="3203371"/>
                    <a:pt x="490924" y="3203371"/>
                    <a:pt x="490924" y="3203371"/>
                  </a:cubicBezTo>
                  <a:cubicBezTo>
                    <a:pt x="245502" y="3203371"/>
                    <a:pt x="32509" y="3106102"/>
                    <a:pt x="31032" y="2945989"/>
                  </a:cubicBezTo>
                  <a:cubicBezTo>
                    <a:pt x="31032" y="2945989"/>
                    <a:pt x="0" y="17126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583922" y="0"/>
                    <a:pt x="6583922" y="0"/>
                  </a:cubicBezTo>
                  <a:cubicBezTo>
                    <a:pt x="6895822" y="0"/>
                    <a:pt x="7129250" y="101069"/>
                    <a:pt x="7121393" y="303616"/>
                  </a:cubicBezTo>
                  <a:cubicBezTo>
                    <a:pt x="7121393" y="303616"/>
                    <a:pt x="7119398" y="1614337"/>
                    <a:pt x="7128154" y="2246401"/>
                  </a:cubicBezTo>
                  <a:cubicBezTo>
                    <a:pt x="7136909" y="2539703"/>
                    <a:pt x="7090360" y="2872774"/>
                    <a:pt x="7090360" y="2872774"/>
                  </a:cubicBezTo>
                  <a:cubicBezTo>
                    <a:pt x="7087396" y="3052799"/>
                    <a:pt x="6875892" y="3186452"/>
                    <a:pt x="6630470" y="3186452"/>
                  </a:cubicBezTo>
                  <a:close/>
                </a:path>
              </a:pathLst>
            </a:custGeom>
            <a:solidFill>
              <a:srgbClr val="FFFFFF"/>
            </a:solidFill>
          </p:spPr>
          <p:txBody>
            <a:bodyPr/>
            <a:lstStyle/>
            <a:p>
              <a:endParaRPr lang="en-US"/>
            </a:p>
          </p:txBody>
        </p:sp>
      </p:grpSp>
      <p:sp>
        <p:nvSpPr>
          <p:cNvPr id="9" name="TextBox 9"/>
          <p:cNvSpPr txBox="1"/>
          <p:nvPr/>
        </p:nvSpPr>
        <p:spPr>
          <a:xfrm>
            <a:off x="5039748" y="3146966"/>
            <a:ext cx="8716574" cy="3083560"/>
          </a:xfrm>
          <a:prstGeom prst="rect">
            <a:avLst/>
          </a:prstGeom>
        </p:spPr>
        <p:txBody>
          <a:bodyPr lIns="0" tIns="0" rIns="0" bIns="0" rtlCol="0" anchor="t">
            <a:spAutoFit/>
          </a:bodyPr>
          <a:lstStyle/>
          <a:p>
            <a:pPr marL="0" lvl="0" indent="0" algn="ctr">
              <a:lnSpc>
                <a:spcPts val="8029"/>
              </a:lnSpc>
              <a:spcBef>
                <a:spcPct val="0"/>
              </a:spcBef>
            </a:pPr>
            <a:r>
              <a:rPr lang="en-US" sz="7299" b="1">
                <a:solidFill>
                  <a:srgbClr val="EF7D3F"/>
                </a:solidFill>
                <a:latin typeface="Bogart Bold"/>
                <a:ea typeface="Bogart Bold"/>
                <a:cs typeface="Bogart Bold"/>
                <a:sym typeface="Bogart Bold"/>
              </a:rPr>
              <a:t>Trương Hoàng Yến Nhi 11/08/2008</a:t>
            </a:r>
          </a:p>
        </p:txBody>
      </p:sp>
      <p:sp>
        <p:nvSpPr>
          <p:cNvPr id="10" name="Freeform 10"/>
          <p:cNvSpPr/>
          <p:nvPr/>
        </p:nvSpPr>
        <p:spPr>
          <a:xfrm>
            <a:off x="-2515368" y="2545517"/>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282932" y="2336742"/>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3284593"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932149"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4" name="Freeform 14"/>
          <p:cNvSpPr/>
          <p:nvPr/>
        </p:nvSpPr>
        <p:spPr>
          <a:xfrm>
            <a:off x="1560655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68144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80128" r="-43597"/>
              </a:stretch>
            </a:blipFill>
          </p:spPr>
          <p:txBody>
            <a:bodyPr/>
            <a:lstStyle/>
            <a:p>
              <a:endParaRPr lang="en-US"/>
            </a:p>
          </p:txBody>
        </p:sp>
      </p:grpSp>
      <p:sp>
        <p:nvSpPr>
          <p:cNvPr id="5" name="TextBox 5"/>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6" name="TextBox 6"/>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cover di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80128" r="-43597"/>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55126" r="-56999"/>
              </a:stretch>
            </a:blipFill>
          </p:spPr>
          <p:txBody>
            <a:bodyPr/>
            <a:lstStyle/>
            <a:p>
              <a:endParaRPr lang="en-US"/>
            </a:p>
          </p:txBody>
        </p:sp>
      </p:grpSp>
      <p:sp>
        <p:nvSpPr>
          <p:cNvPr id="7" name="TextBox 7"/>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8" name="TextBox 8"/>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411364" y="6519126"/>
            <a:ext cx="6847936" cy="2739174"/>
            <a:chOff x="0" y="0"/>
            <a:chExt cx="6350000" cy="2540000"/>
          </a:xfrm>
        </p:grpSpPr>
        <p:sp>
          <p:nvSpPr>
            <p:cNvPr id="4" name="Freeform 4"/>
            <p:cNvSpPr/>
            <p:nvPr/>
          </p:nvSpPr>
          <p:spPr>
            <a:xfrm>
              <a:off x="0" y="0"/>
              <a:ext cx="6350000" cy="2540000"/>
            </a:xfrm>
            <a:custGeom>
              <a:avLst/>
              <a:gdLst/>
              <a:ahLst/>
              <a:cxnLst/>
              <a:rect l="l" t="t" r="r" b="b"/>
              <a:pathLst>
                <a:path w="6350000" h="2540000">
                  <a:moveTo>
                    <a:pt x="0" y="1270000"/>
                  </a:moveTo>
                  <a:cubicBezTo>
                    <a:pt x="0" y="568960"/>
                    <a:pt x="568960" y="0"/>
                    <a:pt x="1270000" y="0"/>
                  </a:cubicBezTo>
                  <a:lnTo>
                    <a:pt x="5080000" y="0"/>
                  </a:lnTo>
                  <a:cubicBezTo>
                    <a:pt x="5781040" y="0"/>
                    <a:pt x="6350000" y="568960"/>
                    <a:pt x="6350000" y="1270000"/>
                  </a:cubicBezTo>
                  <a:cubicBezTo>
                    <a:pt x="6350000" y="1971040"/>
                    <a:pt x="5781040" y="2540000"/>
                    <a:pt x="5080000" y="2540000"/>
                  </a:cubicBezTo>
                  <a:lnTo>
                    <a:pt x="1270000" y="2540000"/>
                  </a:lnTo>
                  <a:cubicBezTo>
                    <a:pt x="568960" y="2540000"/>
                    <a:pt x="0" y="1971040"/>
                    <a:pt x="0" y="1270000"/>
                  </a:cubicBezTo>
                  <a:close/>
                </a:path>
              </a:pathLst>
            </a:custGeom>
            <a:blipFill>
              <a:blip r:embed="rId4"/>
              <a:stretch>
                <a:fillRect l="-4194" t="-26239" r="-12091" b="-59201"/>
              </a:stretch>
            </a:blipFill>
          </p:spPr>
          <p:txBody>
            <a:bodyPr/>
            <a:lstStyle/>
            <a:p>
              <a:endParaRPr lang="en-US"/>
            </a:p>
          </p:txBody>
        </p:sp>
      </p:grpSp>
      <p:sp>
        <p:nvSpPr>
          <p:cNvPr id="5" name="TextBox 5"/>
          <p:cNvSpPr txBox="1"/>
          <p:nvPr/>
        </p:nvSpPr>
        <p:spPr>
          <a:xfrm>
            <a:off x="9872274" y="1650965"/>
            <a:ext cx="7387026" cy="4484768"/>
          </a:xfrm>
          <a:prstGeom prst="rect">
            <a:avLst/>
          </a:prstGeom>
        </p:spPr>
        <p:txBody>
          <a:bodyPr lIns="0" tIns="0" rIns="0" bIns="0" rtlCol="0" anchor="t">
            <a:spAutoFit/>
          </a:bodyPr>
          <a:lstStyle/>
          <a:p>
            <a:pPr marL="688075" lvl="1" indent="-344038" algn="just">
              <a:lnSpc>
                <a:spcPts val="4461"/>
              </a:lnSpc>
              <a:buFont typeface="Arial"/>
              <a:buChar char="•"/>
            </a:pPr>
            <a:r>
              <a:rPr lang="en-US" sz="3187" b="1" spc="-127">
                <a:solidFill>
                  <a:srgbClr val="354F52"/>
                </a:solidFill>
                <a:latin typeface="Muli Semi-Bold"/>
                <a:ea typeface="Muli Semi-Bold"/>
                <a:cs typeface="Muli Semi-Bold"/>
                <a:sym typeface="Muli Semi-Bold"/>
              </a:rPr>
              <a:t> </a:t>
            </a:r>
            <a:r>
              <a:rPr lang="en-US" sz="3187" b="1" u="sng" spc="-127">
                <a:solidFill>
                  <a:srgbClr val="354F52"/>
                </a:solidFill>
                <a:latin typeface="Muli Ultra-Bold"/>
                <a:ea typeface="Muli Ultra-Bold"/>
                <a:cs typeface="Muli Ultra-Bold"/>
                <a:sym typeface="Muli Ultra-Bold"/>
              </a:rPr>
              <a:t>Cảnh quan thiên nhiên: </a:t>
            </a:r>
          </a:p>
          <a:p>
            <a:pPr algn="just">
              <a:lnSpc>
                <a:spcPts val="4461"/>
              </a:lnSpc>
            </a:pPr>
            <a:r>
              <a:rPr lang="en-US" sz="3187" b="1" spc="-127">
                <a:solidFill>
                  <a:srgbClr val="354F52"/>
                </a:solidFill>
                <a:latin typeface="Muli Semi-Bold"/>
                <a:ea typeface="Muli Semi-Bold"/>
                <a:cs typeface="Muli Semi-Bold"/>
                <a:sym typeface="Muli Semi-Bold"/>
              </a:rPr>
              <a:t> — Là những khu vực hoặc không gian tự nhiên, được tạo nên bởi các yếu tố thiên nhiên như địa hình, thảm thực vật, động vật và các yếu tố khí hậu.</a:t>
            </a:r>
          </a:p>
          <a:p>
            <a:pPr algn="just">
              <a:lnSpc>
                <a:spcPts val="4461"/>
              </a:lnSpc>
            </a:pPr>
            <a:r>
              <a:rPr lang="en-US" sz="3187" b="1" spc="-127">
                <a:solidFill>
                  <a:srgbClr val="354F52"/>
                </a:solidFill>
                <a:latin typeface="Muli Semi-Bold"/>
                <a:ea typeface="Muli Semi-Bold"/>
                <a:cs typeface="Muli Semi-Bold"/>
                <a:sym typeface="Muli Semi-Bold"/>
              </a:rPr>
              <a:t> — Bao gồm các thành phần: núi, sông, hồ, biển, rừng, thác nước và các vùng đất khác</a:t>
            </a:r>
          </a:p>
        </p:txBody>
      </p:sp>
      <p:sp>
        <p:nvSpPr>
          <p:cNvPr id="6" name="TextBox 6"/>
          <p:cNvSpPr txBox="1"/>
          <p:nvPr/>
        </p:nvSpPr>
        <p:spPr>
          <a:xfrm>
            <a:off x="1130493" y="4589139"/>
            <a:ext cx="8115300" cy="4669161"/>
          </a:xfrm>
          <a:prstGeom prst="rect">
            <a:avLst/>
          </a:prstGeom>
        </p:spPr>
        <p:txBody>
          <a:bodyPr lIns="0" tIns="0" rIns="0" bIns="0" rtlCol="0" anchor="t">
            <a:spAutoFit/>
          </a:bodyPr>
          <a:lstStyle/>
          <a:p>
            <a:pPr algn="l">
              <a:lnSpc>
                <a:spcPts val="18180"/>
              </a:lnSpc>
            </a:pPr>
            <a:r>
              <a:rPr lang="en-US" sz="16678" spc="-1467">
                <a:solidFill>
                  <a:srgbClr val="354F52"/>
                </a:solidFill>
                <a:latin typeface="Paytone One"/>
                <a:ea typeface="Paytone One"/>
                <a:cs typeface="Paytone One"/>
                <a:sym typeface="Paytone One"/>
              </a:rPr>
              <a:t>Khái  niệm</a:t>
            </a:r>
          </a:p>
        </p:txBody>
      </p:sp>
      <p:grpSp>
        <p:nvGrpSpPr>
          <p:cNvPr id="7" name="Group 7"/>
          <p:cNvGrpSpPr/>
          <p:nvPr/>
        </p:nvGrpSpPr>
        <p:grpSpPr>
          <a:xfrm>
            <a:off x="6588592" y="4447290"/>
            <a:ext cx="3005249" cy="5015265"/>
            <a:chOff x="0" y="0"/>
            <a:chExt cx="3444253" cy="5747890"/>
          </a:xfrm>
        </p:grpSpPr>
        <p:sp>
          <p:nvSpPr>
            <p:cNvPr id="8" name="Freeform 8"/>
            <p:cNvSpPr/>
            <p:nvPr/>
          </p:nvSpPr>
          <p:spPr>
            <a:xfrm>
              <a:off x="0" y="0"/>
              <a:ext cx="3444253" cy="5747890"/>
            </a:xfrm>
            <a:custGeom>
              <a:avLst/>
              <a:gdLst/>
              <a:ahLst/>
              <a:cxnLst/>
              <a:rect l="l" t="t" r="r" b="b"/>
              <a:pathLst>
                <a:path w="3444253" h="5747890">
                  <a:moveTo>
                    <a:pt x="1722126" y="5747890"/>
                  </a:moveTo>
                  <a:cubicBezTo>
                    <a:pt x="771513" y="5747890"/>
                    <a:pt x="0" y="5104126"/>
                    <a:pt x="0" y="4310917"/>
                  </a:cubicBezTo>
                  <a:lnTo>
                    <a:pt x="0" y="1436972"/>
                  </a:lnTo>
                  <a:cubicBezTo>
                    <a:pt x="0" y="643764"/>
                    <a:pt x="771513" y="0"/>
                    <a:pt x="1722126" y="0"/>
                  </a:cubicBezTo>
                  <a:cubicBezTo>
                    <a:pt x="2672740" y="0"/>
                    <a:pt x="3444253" y="643764"/>
                    <a:pt x="3444253" y="1436972"/>
                  </a:cubicBezTo>
                  <a:lnTo>
                    <a:pt x="3444253" y="4310917"/>
                  </a:lnTo>
                  <a:cubicBezTo>
                    <a:pt x="3444253" y="5104126"/>
                    <a:pt x="2672740" y="5747890"/>
                    <a:pt x="1722126" y="5747890"/>
                  </a:cubicBezTo>
                  <a:close/>
                </a:path>
              </a:pathLst>
            </a:custGeom>
            <a:blipFill>
              <a:blip r:embed="rId5"/>
              <a:stretch>
                <a:fillRect l="-75791" r="-75791"/>
              </a:stretch>
            </a:blipFill>
          </p:spPr>
          <p:txBody>
            <a:bodyPr/>
            <a:lstStyle/>
            <a:p>
              <a:endParaRPr lang="en-US"/>
            </a:p>
          </p:txBody>
        </p:sp>
      </p:grpSp>
      <p:grpSp>
        <p:nvGrpSpPr>
          <p:cNvPr id="9" name="Group 9"/>
          <p:cNvGrpSpPr/>
          <p:nvPr/>
        </p:nvGrpSpPr>
        <p:grpSpPr>
          <a:xfrm>
            <a:off x="1028700" y="1708115"/>
            <a:ext cx="4742369" cy="2739174"/>
            <a:chOff x="0" y="0"/>
            <a:chExt cx="4397536" cy="2540000"/>
          </a:xfrm>
        </p:grpSpPr>
        <p:sp>
          <p:nvSpPr>
            <p:cNvPr id="10" name="Freeform 10"/>
            <p:cNvSpPr/>
            <p:nvPr/>
          </p:nvSpPr>
          <p:spPr>
            <a:xfrm>
              <a:off x="0" y="0"/>
              <a:ext cx="4397536" cy="2540000"/>
            </a:xfrm>
            <a:custGeom>
              <a:avLst/>
              <a:gdLst/>
              <a:ahLst/>
              <a:cxnLst/>
              <a:rect l="l" t="t" r="r" b="b"/>
              <a:pathLst>
                <a:path w="4397536" h="2540000">
                  <a:moveTo>
                    <a:pt x="0" y="1270000"/>
                  </a:moveTo>
                  <a:cubicBezTo>
                    <a:pt x="0" y="568960"/>
                    <a:pt x="394019" y="0"/>
                    <a:pt x="879507" y="0"/>
                  </a:cubicBezTo>
                  <a:lnTo>
                    <a:pt x="3518029" y="0"/>
                  </a:lnTo>
                  <a:cubicBezTo>
                    <a:pt x="4003516" y="0"/>
                    <a:pt x="4397536" y="568960"/>
                    <a:pt x="4397536" y="1270000"/>
                  </a:cubicBezTo>
                  <a:cubicBezTo>
                    <a:pt x="4397536" y="1971040"/>
                    <a:pt x="4003516" y="2540000"/>
                    <a:pt x="3518029" y="2540000"/>
                  </a:cubicBezTo>
                  <a:lnTo>
                    <a:pt x="879507" y="2540000"/>
                  </a:lnTo>
                  <a:cubicBezTo>
                    <a:pt x="394019" y="2540000"/>
                    <a:pt x="0" y="1971040"/>
                    <a:pt x="0" y="1270000"/>
                  </a:cubicBezTo>
                  <a:close/>
                </a:path>
              </a:pathLst>
            </a:custGeom>
            <a:blipFill>
              <a:blip r:embed="rId6"/>
              <a:stretch>
                <a:fillRect b="-15565"/>
              </a:stretch>
            </a:blipFill>
          </p:spPr>
          <p:txBody>
            <a:bodyPr/>
            <a:lstStyle/>
            <a:p>
              <a:endParaRPr lang="en-US"/>
            </a:p>
          </p:txBody>
        </p:sp>
      </p:grpSp>
      <p:grpSp>
        <p:nvGrpSpPr>
          <p:cNvPr id="11" name="Group 11"/>
          <p:cNvGrpSpPr/>
          <p:nvPr/>
        </p:nvGrpSpPr>
        <p:grpSpPr>
          <a:xfrm>
            <a:off x="6138751" y="597890"/>
            <a:ext cx="3005249" cy="3633176"/>
            <a:chOff x="0" y="0"/>
            <a:chExt cx="3444253" cy="4163907"/>
          </a:xfrm>
        </p:grpSpPr>
        <p:sp>
          <p:nvSpPr>
            <p:cNvPr id="12" name="Freeform 12"/>
            <p:cNvSpPr/>
            <p:nvPr/>
          </p:nvSpPr>
          <p:spPr>
            <a:xfrm>
              <a:off x="0" y="0"/>
              <a:ext cx="3444253" cy="4163907"/>
            </a:xfrm>
            <a:custGeom>
              <a:avLst/>
              <a:gdLst/>
              <a:ahLst/>
              <a:cxnLst/>
              <a:rect l="l" t="t" r="r" b="b"/>
              <a:pathLst>
                <a:path w="3444253" h="4163907">
                  <a:moveTo>
                    <a:pt x="1722126" y="4163907"/>
                  </a:moveTo>
                  <a:cubicBezTo>
                    <a:pt x="771513" y="4163907"/>
                    <a:pt x="0" y="3697549"/>
                    <a:pt x="0" y="3122930"/>
                  </a:cubicBezTo>
                  <a:lnTo>
                    <a:pt x="0" y="1040977"/>
                  </a:lnTo>
                  <a:cubicBezTo>
                    <a:pt x="0" y="466358"/>
                    <a:pt x="771513" y="0"/>
                    <a:pt x="1722126" y="0"/>
                  </a:cubicBezTo>
                  <a:cubicBezTo>
                    <a:pt x="2672740" y="0"/>
                    <a:pt x="3444253" y="466358"/>
                    <a:pt x="3444253" y="1040977"/>
                  </a:cubicBezTo>
                  <a:lnTo>
                    <a:pt x="3444253" y="3122930"/>
                  </a:lnTo>
                  <a:cubicBezTo>
                    <a:pt x="3444253" y="3697549"/>
                    <a:pt x="2672740" y="4163907"/>
                    <a:pt x="1722126" y="4163907"/>
                  </a:cubicBezTo>
                  <a:close/>
                </a:path>
              </a:pathLst>
            </a:custGeom>
            <a:blipFill>
              <a:blip r:embed="rId7"/>
              <a:stretch>
                <a:fillRect l="-41084" r="-41084"/>
              </a:stretch>
            </a:blipFill>
          </p:spPr>
          <p:txBody>
            <a:bodyPr/>
            <a:lstStyle/>
            <a:p>
              <a:endParaRPr lang="en-US"/>
            </a:p>
          </p:txBody>
        </p:sp>
      </p:grpSp>
      <p:sp>
        <p:nvSpPr>
          <p:cNvPr id="13" name="TextBox 13"/>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80128" r="-43597"/>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55126" r="-56999"/>
              </a:stretch>
            </a:blipFill>
          </p:spPr>
          <p:txBody>
            <a:bodyPr/>
            <a:lstStyle/>
            <a:p>
              <a:endParaRPr lang="en-US"/>
            </a:p>
          </p:txBody>
        </p:sp>
      </p:grpSp>
      <p:grpSp>
        <p:nvGrpSpPr>
          <p:cNvPr id="7" name="Group 7"/>
          <p:cNvGrpSpPr/>
          <p:nvPr/>
        </p:nvGrpSpPr>
        <p:grpSpPr>
          <a:xfrm>
            <a:off x="12820695" y="2745415"/>
            <a:ext cx="4808667" cy="5735433"/>
            <a:chOff x="0" y="0"/>
            <a:chExt cx="2719462" cy="3243580"/>
          </a:xfrm>
        </p:grpSpPr>
        <p:sp>
          <p:nvSpPr>
            <p:cNvPr id="8" name="Freeform 8"/>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6"/>
              <a:stretch>
                <a:fillRect l="-27798" r="-42785"/>
              </a:stretch>
            </a:blipFill>
          </p:spPr>
          <p:txBody>
            <a:bodyPr/>
            <a:lstStyle/>
            <a:p>
              <a:endParaRPr lang="en-US"/>
            </a:p>
          </p:txBody>
        </p:sp>
      </p:grpSp>
      <p:sp>
        <p:nvSpPr>
          <p:cNvPr id="9" name="TextBox 9"/>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10" name="TextBox 10"/>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568588" y="1982583"/>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sp>
        <p:nvSpPr>
          <p:cNvPr id="3" name="Freeform 3"/>
          <p:cNvSpPr/>
          <p:nvPr/>
        </p:nvSpPr>
        <p:spPr>
          <a:xfrm>
            <a:off x="13756322" y="1156185"/>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7334706" y="7295863"/>
            <a:ext cx="52957412" cy="20042158"/>
            <a:chOff x="0" y="0"/>
            <a:chExt cx="2147662" cy="812800"/>
          </a:xfrm>
        </p:grpSpPr>
        <p:sp>
          <p:nvSpPr>
            <p:cNvPr id="5" name="Freeform 5"/>
            <p:cNvSpPr/>
            <p:nvPr/>
          </p:nvSpPr>
          <p:spPr>
            <a:xfrm>
              <a:off x="0" y="0"/>
              <a:ext cx="2147662" cy="812800"/>
            </a:xfrm>
            <a:custGeom>
              <a:avLst/>
              <a:gdLst/>
              <a:ahLst/>
              <a:cxnLst/>
              <a:rect l="l" t="t" r="r" b="b"/>
              <a:pathLst>
                <a:path w="2147662" h="812800">
                  <a:moveTo>
                    <a:pt x="1073831" y="0"/>
                  </a:moveTo>
                  <a:cubicBezTo>
                    <a:pt x="480771" y="0"/>
                    <a:pt x="0" y="181951"/>
                    <a:pt x="0" y="406400"/>
                  </a:cubicBezTo>
                  <a:cubicBezTo>
                    <a:pt x="0" y="630849"/>
                    <a:pt x="480771" y="812800"/>
                    <a:pt x="1073831" y="812800"/>
                  </a:cubicBezTo>
                  <a:cubicBezTo>
                    <a:pt x="1666892" y="812800"/>
                    <a:pt x="2147662" y="630849"/>
                    <a:pt x="2147662" y="406400"/>
                  </a:cubicBezTo>
                  <a:cubicBezTo>
                    <a:pt x="2147662" y="181951"/>
                    <a:pt x="1666892" y="0"/>
                    <a:pt x="1073831" y="0"/>
                  </a:cubicBezTo>
                  <a:close/>
                </a:path>
              </a:pathLst>
            </a:custGeom>
            <a:solidFill>
              <a:srgbClr val="478420"/>
            </a:solidFill>
          </p:spPr>
          <p:txBody>
            <a:bodyPr/>
            <a:lstStyle/>
            <a:p>
              <a:endParaRPr lang="en-US"/>
            </a:p>
          </p:txBody>
        </p:sp>
        <p:sp>
          <p:nvSpPr>
            <p:cNvPr id="6" name="TextBox 6"/>
            <p:cNvSpPr txBox="1"/>
            <p:nvPr/>
          </p:nvSpPr>
          <p:spPr>
            <a:xfrm>
              <a:off x="201343" y="38100"/>
              <a:ext cx="1744976"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272383" y="2336742"/>
            <a:ext cx="10073609" cy="4526353"/>
            <a:chOff x="0" y="0"/>
            <a:chExt cx="7129250" cy="3203371"/>
          </a:xfrm>
        </p:grpSpPr>
        <p:sp>
          <p:nvSpPr>
            <p:cNvPr id="8" name="Freeform 8"/>
            <p:cNvSpPr/>
            <p:nvPr/>
          </p:nvSpPr>
          <p:spPr>
            <a:xfrm>
              <a:off x="-1" y="0"/>
              <a:ext cx="7129250" cy="3203371"/>
            </a:xfrm>
            <a:custGeom>
              <a:avLst/>
              <a:gdLst/>
              <a:ahLst/>
              <a:cxnLst/>
              <a:rect l="l" t="t" r="r" b="b"/>
              <a:pathLst>
                <a:path w="7129250" h="3203371">
                  <a:moveTo>
                    <a:pt x="6630470" y="3186452"/>
                  </a:moveTo>
                  <a:cubicBezTo>
                    <a:pt x="6630470" y="3186452"/>
                    <a:pt x="6393474" y="3176482"/>
                    <a:pt x="6031335" y="3189926"/>
                  </a:cubicBezTo>
                  <a:cubicBezTo>
                    <a:pt x="5669197" y="3203371"/>
                    <a:pt x="490924" y="3203371"/>
                    <a:pt x="490924" y="3203371"/>
                  </a:cubicBezTo>
                  <a:cubicBezTo>
                    <a:pt x="245502" y="3203371"/>
                    <a:pt x="32509" y="3106102"/>
                    <a:pt x="31032" y="2945989"/>
                  </a:cubicBezTo>
                  <a:cubicBezTo>
                    <a:pt x="31032" y="2945989"/>
                    <a:pt x="0" y="17126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583922" y="0"/>
                    <a:pt x="6583922" y="0"/>
                  </a:cubicBezTo>
                  <a:cubicBezTo>
                    <a:pt x="6895822" y="0"/>
                    <a:pt x="7129250" y="101069"/>
                    <a:pt x="7121393" y="303616"/>
                  </a:cubicBezTo>
                  <a:cubicBezTo>
                    <a:pt x="7121393" y="303616"/>
                    <a:pt x="7119398" y="1614337"/>
                    <a:pt x="7128154" y="2246401"/>
                  </a:cubicBezTo>
                  <a:cubicBezTo>
                    <a:pt x="7136909" y="2539703"/>
                    <a:pt x="7090360" y="2872774"/>
                    <a:pt x="7090360" y="2872774"/>
                  </a:cubicBezTo>
                  <a:cubicBezTo>
                    <a:pt x="7087396" y="3052799"/>
                    <a:pt x="6875892" y="3186452"/>
                    <a:pt x="6630470" y="3186452"/>
                  </a:cubicBezTo>
                  <a:close/>
                </a:path>
              </a:pathLst>
            </a:custGeom>
            <a:solidFill>
              <a:srgbClr val="FFFFFF"/>
            </a:solidFill>
          </p:spPr>
          <p:txBody>
            <a:bodyPr/>
            <a:lstStyle/>
            <a:p>
              <a:endParaRPr lang="en-US"/>
            </a:p>
          </p:txBody>
        </p:sp>
      </p:grpSp>
      <p:sp>
        <p:nvSpPr>
          <p:cNvPr id="9" name="TextBox 9"/>
          <p:cNvSpPr txBox="1"/>
          <p:nvPr/>
        </p:nvSpPr>
        <p:spPr>
          <a:xfrm>
            <a:off x="5039748" y="3656553"/>
            <a:ext cx="8716574" cy="2064385"/>
          </a:xfrm>
          <a:prstGeom prst="rect">
            <a:avLst/>
          </a:prstGeom>
        </p:spPr>
        <p:txBody>
          <a:bodyPr lIns="0" tIns="0" rIns="0" bIns="0" rtlCol="0" anchor="t">
            <a:spAutoFit/>
          </a:bodyPr>
          <a:lstStyle/>
          <a:p>
            <a:pPr marL="0" lvl="0" indent="0" algn="ctr">
              <a:lnSpc>
                <a:spcPts val="8029"/>
              </a:lnSpc>
              <a:spcBef>
                <a:spcPct val="0"/>
              </a:spcBef>
            </a:pPr>
            <a:r>
              <a:rPr lang="en-US" sz="7299" b="1">
                <a:solidFill>
                  <a:srgbClr val="EF7D3F"/>
                </a:solidFill>
                <a:latin typeface="Bogart Bold"/>
                <a:ea typeface="Bogart Bold"/>
                <a:cs typeface="Bogart Bold"/>
                <a:sym typeface="Bogart Bold"/>
              </a:rPr>
              <a:t>Trịnh Hưng Vũ 31/3/2008</a:t>
            </a:r>
          </a:p>
        </p:txBody>
      </p:sp>
      <p:sp>
        <p:nvSpPr>
          <p:cNvPr id="10" name="Freeform 10"/>
          <p:cNvSpPr/>
          <p:nvPr/>
        </p:nvSpPr>
        <p:spPr>
          <a:xfrm>
            <a:off x="-2515368" y="2545517"/>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282932" y="2336742"/>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3284593"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932149"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4" name="Freeform 14"/>
          <p:cNvSpPr/>
          <p:nvPr/>
        </p:nvSpPr>
        <p:spPr>
          <a:xfrm>
            <a:off x="1560655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68144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9660" r="-9660"/>
              </a:stretch>
            </a:blipFill>
          </p:spPr>
          <p:txBody>
            <a:bodyPr/>
            <a:lstStyle/>
            <a:p>
              <a:endParaRPr lang="en-US"/>
            </a:p>
          </p:txBody>
        </p:sp>
      </p:grpSp>
      <p:sp>
        <p:nvSpPr>
          <p:cNvPr id="5" name="TextBox 5"/>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6" name="TextBox 6"/>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cover dir="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9660" r="-9660"/>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39653" r="-39653"/>
              </a:stretch>
            </a:blipFill>
          </p:spPr>
          <p:txBody>
            <a:bodyPr/>
            <a:lstStyle/>
            <a:p>
              <a:endParaRPr lang="en-US"/>
            </a:p>
          </p:txBody>
        </p:sp>
      </p:grpSp>
      <p:sp>
        <p:nvSpPr>
          <p:cNvPr id="7" name="TextBox 7"/>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8" name="TextBox 8"/>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9660" r="-9660"/>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39653" r="-39653"/>
              </a:stretch>
            </a:blipFill>
          </p:spPr>
          <p:txBody>
            <a:bodyPr/>
            <a:lstStyle/>
            <a:p>
              <a:endParaRPr lang="en-US"/>
            </a:p>
          </p:txBody>
        </p:sp>
      </p:grpSp>
      <p:grpSp>
        <p:nvGrpSpPr>
          <p:cNvPr id="7" name="Group 7"/>
          <p:cNvGrpSpPr/>
          <p:nvPr/>
        </p:nvGrpSpPr>
        <p:grpSpPr>
          <a:xfrm>
            <a:off x="12820695" y="2745415"/>
            <a:ext cx="4808667" cy="5735433"/>
            <a:chOff x="0" y="0"/>
            <a:chExt cx="2719462" cy="3243580"/>
          </a:xfrm>
        </p:grpSpPr>
        <p:sp>
          <p:nvSpPr>
            <p:cNvPr id="8" name="Freeform 8"/>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6"/>
              <a:stretch>
                <a:fillRect l="-39409" r="-39409"/>
              </a:stretch>
            </a:blipFill>
          </p:spPr>
          <p:txBody>
            <a:bodyPr/>
            <a:lstStyle/>
            <a:p>
              <a:endParaRPr lang="en-US"/>
            </a:p>
          </p:txBody>
        </p:sp>
      </p:grpSp>
      <p:sp>
        <p:nvSpPr>
          <p:cNvPr id="9" name="TextBox 9"/>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10" name="TextBox 10"/>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568588" y="1982583"/>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sp>
        <p:nvSpPr>
          <p:cNvPr id="3" name="Freeform 3"/>
          <p:cNvSpPr/>
          <p:nvPr/>
        </p:nvSpPr>
        <p:spPr>
          <a:xfrm>
            <a:off x="13756322" y="1156185"/>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7334706" y="7295863"/>
            <a:ext cx="52957412" cy="20042158"/>
            <a:chOff x="0" y="0"/>
            <a:chExt cx="2147662" cy="812800"/>
          </a:xfrm>
        </p:grpSpPr>
        <p:sp>
          <p:nvSpPr>
            <p:cNvPr id="5" name="Freeform 5"/>
            <p:cNvSpPr/>
            <p:nvPr/>
          </p:nvSpPr>
          <p:spPr>
            <a:xfrm>
              <a:off x="0" y="0"/>
              <a:ext cx="2147662" cy="812800"/>
            </a:xfrm>
            <a:custGeom>
              <a:avLst/>
              <a:gdLst/>
              <a:ahLst/>
              <a:cxnLst/>
              <a:rect l="l" t="t" r="r" b="b"/>
              <a:pathLst>
                <a:path w="2147662" h="812800">
                  <a:moveTo>
                    <a:pt x="1073831" y="0"/>
                  </a:moveTo>
                  <a:cubicBezTo>
                    <a:pt x="480771" y="0"/>
                    <a:pt x="0" y="181951"/>
                    <a:pt x="0" y="406400"/>
                  </a:cubicBezTo>
                  <a:cubicBezTo>
                    <a:pt x="0" y="630849"/>
                    <a:pt x="480771" y="812800"/>
                    <a:pt x="1073831" y="812800"/>
                  </a:cubicBezTo>
                  <a:cubicBezTo>
                    <a:pt x="1666892" y="812800"/>
                    <a:pt x="2147662" y="630849"/>
                    <a:pt x="2147662" y="406400"/>
                  </a:cubicBezTo>
                  <a:cubicBezTo>
                    <a:pt x="2147662" y="181951"/>
                    <a:pt x="1666892" y="0"/>
                    <a:pt x="1073831" y="0"/>
                  </a:cubicBezTo>
                  <a:close/>
                </a:path>
              </a:pathLst>
            </a:custGeom>
            <a:solidFill>
              <a:srgbClr val="478420"/>
            </a:solidFill>
          </p:spPr>
          <p:txBody>
            <a:bodyPr/>
            <a:lstStyle/>
            <a:p>
              <a:endParaRPr lang="en-US"/>
            </a:p>
          </p:txBody>
        </p:sp>
        <p:sp>
          <p:nvSpPr>
            <p:cNvPr id="6" name="TextBox 6"/>
            <p:cNvSpPr txBox="1"/>
            <p:nvPr/>
          </p:nvSpPr>
          <p:spPr>
            <a:xfrm>
              <a:off x="201343" y="38100"/>
              <a:ext cx="1744976"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272383" y="2336742"/>
            <a:ext cx="10073609" cy="4526353"/>
            <a:chOff x="0" y="0"/>
            <a:chExt cx="7129250" cy="3203371"/>
          </a:xfrm>
        </p:grpSpPr>
        <p:sp>
          <p:nvSpPr>
            <p:cNvPr id="8" name="Freeform 8"/>
            <p:cNvSpPr/>
            <p:nvPr/>
          </p:nvSpPr>
          <p:spPr>
            <a:xfrm>
              <a:off x="-1" y="0"/>
              <a:ext cx="7129250" cy="3203371"/>
            </a:xfrm>
            <a:custGeom>
              <a:avLst/>
              <a:gdLst/>
              <a:ahLst/>
              <a:cxnLst/>
              <a:rect l="l" t="t" r="r" b="b"/>
              <a:pathLst>
                <a:path w="7129250" h="3203371">
                  <a:moveTo>
                    <a:pt x="6630470" y="3186452"/>
                  </a:moveTo>
                  <a:cubicBezTo>
                    <a:pt x="6630470" y="3186452"/>
                    <a:pt x="6393474" y="3176482"/>
                    <a:pt x="6031335" y="3189926"/>
                  </a:cubicBezTo>
                  <a:cubicBezTo>
                    <a:pt x="5669197" y="3203371"/>
                    <a:pt x="490924" y="3203371"/>
                    <a:pt x="490924" y="3203371"/>
                  </a:cubicBezTo>
                  <a:cubicBezTo>
                    <a:pt x="245502" y="3203371"/>
                    <a:pt x="32509" y="3106102"/>
                    <a:pt x="31032" y="2945989"/>
                  </a:cubicBezTo>
                  <a:cubicBezTo>
                    <a:pt x="31032" y="2945989"/>
                    <a:pt x="0" y="17126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583922" y="0"/>
                    <a:pt x="6583922" y="0"/>
                  </a:cubicBezTo>
                  <a:cubicBezTo>
                    <a:pt x="6895822" y="0"/>
                    <a:pt x="7129250" y="101069"/>
                    <a:pt x="7121393" y="303616"/>
                  </a:cubicBezTo>
                  <a:cubicBezTo>
                    <a:pt x="7121393" y="303616"/>
                    <a:pt x="7119398" y="1614337"/>
                    <a:pt x="7128154" y="2246401"/>
                  </a:cubicBezTo>
                  <a:cubicBezTo>
                    <a:pt x="7136909" y="2539703"/>
                    <a:pt x="7090360" y="2872774"/>
                    <a:pt x="7090360" y="2872774"/>
                  </a:cubicBezTo>
                  <a:cubicBezTo>
                    <a:pt x="7087396" y="3052799"/>
                    <a:pt x="6875892" y="3186452"/>
                    <a:pt x="6630470" y="3186452"/>
                  </a:cubicBezTo>
                  <a:close/>
                </a:path>
              </a:pathLst>
            </a:custGeom>
            <a:solidFill>
              <a:srgbClr val="FFFFFF"/>
            </a:solidFill>
          </p:spPr>
          <p:txBody>
            <a:bodyPr/>
            <a:lstStyle/>
            <a:p>
              <a:endParaRPr lang="en-US"/>
            </a:p>
          </p:txBody>
        </p:sp>
      </p:grpSp>
      <p:sp>
        <p:nvSpPr>
          <p:cNvPr id="9" name="TextBox 9"/>
          <p:cNvSpPr txBox="1"/>
          <p:nvPr/>
        </p:nvSpPr>
        <p:spPr>
          <a:xfrm>
            <a:off x="4802008" y="3588703"/>
            <a:ext cx="9014359" cy="2064385"/>
          </a:xfrm>
          <a:prstGeom prst="rect">
            <a:avLst/>
          </a:prstGeom>
        </p:spPr>
        <p:txBody>
          <a:bodyPr lIns="0" tIns="0" rIns="0" bIns="0" rtlCol="0" anchor="t">
            <a:spAutoFit/>
          </a:bodyPr>
          <a:lstStyle/>
          <a:p>
            <a:pPr marL="0" lvl="0" indent="0" algn="ctr">
              <a:lnSpc>
                <a:spcPts val="8029"/>
              </a:lnSpc>
              <a:spcBef>
                <a:spcPct val="0"/>
              </a:spcBef>
            </a:pPr>
            <a:r>
              <a:rPr lang="en-US" sz="7299" b="1">
                <a:solidFill>
                  <a:srgbClr val="EF7D3F"/>
                </a:solidFill>
                <a:latin typeface="Bogart Bold"/>
                <a:ea typeface="Bogart Bold"/>
                <a:cs typeface="Bogart Bold"/>
                <a:sym typeface="Bogart Bold"/>
              </a:rPr>
              <a:t>Phan Thị Vân Anh 04/03/2008</a:t>
            </a:r>
          </a:p>
        </p:txBody>
      </p:sp>
      <p:sp>
        <p:nvSpPr>
          <p:cNvPr id="10" name="Freeform 10"/>
          <p:cNvSpPr/>
          <p:nvPr/>
        </p:nvSpPr>
        <p:spPr>
          <a:xfrm>
            <a:off x="-2515368" y="2545517"/>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282932" y="2336742"/>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3284593"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932149"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4" name="Freeform 14"/>
          <p:cNvSpPr/>
          <p:nvPr/>
        </p:nvSpPr>
        <p:spPr>
          <a:xfrm>
            <a:off x="1560655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68144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23352" r="-23352"/>
              </a:stretch>
            </a:blipFill>
          </p:spPr>
          <p:txBody>
            <a:bodyPr/>
            <a:lstStyle/>
            <a:p>
              <a:endParaRPr lang="en-US"/>
            </a:p>
          </p:txBody>
        </p:sp>
      </p:grpSp>
      <p:sp>
        <p:nvSpPr>
          <p:cNvPr id="5" name="TextBox 5"/>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6" name="TextBox 6"/>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cover di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23352" r="-23352"/>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39618" r="-39618"/>
              </a:stretch>
            </a:blipFill>
          </p:spPr>
          <p:txBody>
            <a:bodyPr/>
            <a:lstStyle/>
            <a:p>
              <a:endParaRPr lang="en-US"/>
            </a:p>
          </p:txBody>
        </p:sp>
      </p:grpSp>
      <p:sp>
        <p:nvSpPr>
          <p:cNvPr id="7" name="TextBox 7"/>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8" name="TextBox 8"/>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390451" y="2745415"/>
            <a:ext cx="4808667" cy="5735433"/>
            <a:chOff x="0" y="0"/>
            <a:chExt cx="2719462" cy="3243580"/>
          </a:xfrm>
        </p:grpSpPr>
        <p:sp>
          <p:nvSpPr>
            <p:cNvPr id="4" name="Freeform 4"/>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4"/>
              <a:stretch>
                <a:fillRect l="-23352" r="-23352"/>
              </a:stretch>
            </a:blipFill>
          </p:spPr>
          <p:txBody>
            <a:bodyPr/>
            <a:lstStyle/>
            <a:p>
              <a:endParaRPr lang="en-US"/>
            </a:p>
          </p:txBody>
        </p:sp>
      </p:grpSp>
      <p:grpSp>
        <p:nvGrpSpPr>
          <p:cNvPr id="5" name="Group 5"/>
          <p:cNvGrpSpPr/>
          <p:nvPr/>
        </p:nvGrpSpPr>
        <p:grpSpPr>
          <a:xfrm>
            <a:off x="7107153" y="2745415"/>
            <a:ext cx="4808667" cy="5735433"/>
            <a:chOff x="0" y="0"/>
            <a:chExt cx="2719462" cy="3243580"/>
          </a:xfrm>
        </p:grpSpPr>
        <p:sp>
          <p:nvSpPr>
            <p:cNvPr id="6" name="Freeform 6"/>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5"/>
              <a:stretch>
                <a:fillRect l="-39618" r="-39618"/>
              </a:stretch>
            </a:blipFill>
          </p:spPr>
          <p:txBody>
            <a:bodyPr/>
            <a:lstStyle/>
            <a:p>
              <a:endParaRPr lang="en-US"/>
            </a:p>
          </p:txBody>
        </p:sp>
      </p:grpSp>
      <p:grpSp>
        <p:nvGrpSpPr>
          <p:cNvPr id="7" name="Group 7"/>
          <p:cNvGrpSpPr/>
          <p:nvPr/>
        </p:nvGrpSpPr>
        <p:grpSpPr>
          <a:xfrm>
            <a:off x="12820695" y="2745415"/>
            <a:ext cx="4808667" cy="5735433"/>
            <a:chOff x="0" y="0"/>
            <a:chExt cx="2719462" cy="3243580"/>
          </a:xfrm>
        </p:grpSpPr>
        <p:sp>
          <p:nvSpPr>
            <p:cNvPr id="8" name="Freeform 8"/>
            <p:cNvSpPr/>
            <p:nvPr/>
          </p:nvSpPr>
          <p:spPr>
            <a:xfrm>
              <a:off x="0" y="271"/>
              <a:ext cx="2718110" cy="3243266"/>
            </a:xfrm>
            <a:custGeom>
              <a:avLst/>
              <a:gdLst/>
              <a:ahLst/>
              <a:cxnLst/>
              <a:rect l="l" t="t" r="r" b="b"/>
              <a:pathLst>
                <a:path w="2718110" h="3243266">
                  <a:moveTo>
                    <a:pt x="2716758" y="1297669"/>
                  </a:moveTo>
                  <a:cubicBezTo>
                    <a:pt x="2716758" y="878569"/>
                    <a:pt x="2714053" y="459469"/>
                    <a:pt x="2704587" y="41639"/>
                  </a:cubicBezTo>
                  <a:cubicBezTo>
                    <a:pt x="2511209" y="42909"/>
                    <a:pt x="2316479" y="36559"/>
                    <a:pt x="2123101" y="28939"/>
                  </a:cubicBezTo>
                  <a:cubicBezTo>
                    <a:pt x="1916200" y="20049"/>
                    <a:pt x="1710651" y="9889"/>
                    <a:pt x="1503750" y="4809"/>
                  </a:cubicBezTo>
                  <a:cubicBezTo>
                    <a:pt x="1296850" y="-2811"/>
                    <a:pt x="1091301" y="-271"/>
                    <a:pt x="884400" y="4809"/>
                  </a:cubicBezTo>
                  <a:cubicBezTo>
                    <a:pt x="589600" y="12429"/>
                    <a:pt x="294800" y="8619"/>
                    <a:pt x="0" y="6079"/>
                  </a:cubicBezTo>
                  <a:cubicBezTo>
                    <a:pt x="0" y="206739"/>
                    <a:pt x="1352" y="407399"/>
                    <a:pt x="2705" y="608059"/>
                  </a:cubicBezTo>
                  <a:cubicBezTo>
                    <a:pt x="5409" y="1119869"/>
                    <a:pt x="10818" y="1632949"/>
                    <a:pt x="12171" y="2144759"/>
                  </a:cubicBezTo>
                  <a:cubicBezTo>
                    <a:pt x="13523" y="2496549"/>
                    <a:pt x="13523" y="2849609"/>
                    <a:pt x="13523" y="3201399"/>
                  </a:cubicBezTo>
                  <a:cubicBezTo>
                    <a:pt x="169037" y="3202669"/>
                    <a:pt x="324550" y="3205209"/>
                    <a:pt x="480064" y="3210289"/>
                  </a:cubicBezTo>
                  <a:cubicBezTo>
                    <a:pt x="551736" y="3212829"/>
                    <a:pt x="622055" y="3215369"/>
                    <a:pt x="693727" y="3217909"/>
                  </a:cubicBezTo>
                  <a:cubicBezTo>
                    <a:pt x="900627" y="3217909"/>
                    <a:pt x="1106176" y="3233149"/>
                    <a:pt x="1313077" y="3240769"/>
                  </a:cubicBezTo>
                  <a:cubicBezTo>
                    <a:pt x="1536205" y="3248389"/>
                    <a:pt x="1760686" y="3236959"/>
                    <a:pt x="1983815" y="3228069"/>
                  </a:cubicBezTo>
                  <a:cubicBezTo>
                    <a:pt x="2228580" y="3217909"/>
                    <a:pt x="2473345" y="3205209"/>
                    <a:pt x="2718110" y="3202669"/>
                  </a:cubicBezTo>
                  <a:cubicBezTo>
                    <a:pt x="2715406" y="3076939"/>
                    <a:pt x="2711349" y="2951209"/>
                    <a:pt x="2712701" y="2825479"/>
                  </a:cubicBezTo>
                  <a:cubicBezTo>
                    <a:pt x="2714053" y="2316209"/>
                    <a:pt x="2716758" y="1806939"/>
                    <a:pt x="2716758" y="1297669"/>
                  </a:cubicBezTo>
                  <a:close/>
                </a:path>
              </a:pathLst>
            </a:custGeom>
            <a:blipFill>
              <a:blip r:embed="rId6"/>
              <a:stretch>
                <a:fillRect l="-56062" r="-56062"/>
              </a:stretch>
            </a:blipFill>
          </p:spPr>
          <p:txBody>
            <a:bodyPr/>
            <a:lstStyle/>
            <a:p>
              <a:endParaRPr lang="en-US"/>
            </a:p>
          </p:txBody>
        </p:sp>
      </p:grpSp>
      <p:sp>
        <p:nvSpPr>
          <p:cNvPr id="9" name="TextBox 9"/>
          <p:cNvSpPr txBox="1"/>
          <p:nvPr/>
        </p:nvSpPr>
        <p:spPr>
          <a:xfrm>
            <a:off x="4992058" y="761087"/>
            <a:ext cx="9038858" cy="1357377"/>
          </a:xfrm>
          <a:prstGeom prst="rect">
            <a:avLst/>
          </a:prstGeom>
        </p:spPr>
        <p:txBody>
          <a:bodyPr lIns="0" tIns="0" rIns="0" bIns="0" rtlCol="0" anchor="t">
            <a:spAutoFit/>
          </a:bodyPr>
          <a:lstStyle/>
          <a:p>
            <a:pPr algn="ctr">
              <a:lnSpc>
                <a:spcPts val="10192"/>
              </a:lnSpc>
            </a:pPr>
            <a:r>
              <a:rPr lang="en-US" sz="10400" spc="-582">
                <a:solidFill>
                  <a:srgbClr val="354F52"/>
                </a:solidFill>
                <a:latin typeface="Paytone One"/>
                <a:ea typeface="Paytone One"/>
                <a:cs typeface="Paytone One"/>
                <a:sym typeface="Paytone One"/>
              </a:rPr>
              <a:t>ĐÂY LÀ AI?</a:t>
            </a:r>
          </a:p>
        </p:txBody>
      </p:sp>
      <p:sp>
        <p:nvSpPr>
          <p:cNvPr id="10" name="TextBox 10"/>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568588" y="1982583"/>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sp>
        <p:nvSpPr>
          <p:cNvPr id="3" name="Freeform 3"/>
          <p:cNvSpPr/>
          <p:nvPr/>
        </p:nvSpPr>
        <p:spPr>
          <a:xfrm>
            <a:off x="13756322" y="1156185"/>
            <a:ext cx="6573656" cy="3253960"/>
          </a:xfrm>
          <a:custGeom>
            <a:avLst/>
            <a:gdLst/>
            <a:ahLst/>
            <a:cxnLst/>
            <a:rect l="l" t="t" r="r" b="b"/>
            <a:pathLst>
              <a:path w="6573656" h="3253960">
                <a:moveTo>
                  <a:pt x="0" y="0"/>
                </a:moveTo>
                <a:lnTo>
                  <a:pt x="6573656" y="0"/>
                </a:lnTo>
                <a:lnTo>
                  <a:pt x="6573656" y="3253960"/>
                </a:lnTo>
                <a:lnTo>
                  <a:pt x="0" y="3253960"/>
                </a:lnTo>
                <a:lnTo>
                  <a:pt x="0" y="0"/>
                </a:lnTo>
                <a:close/>
              </a:path>
            </a:pathLst>
          </a:custGeom>
          <a:blipFill>
            <a:blip r:embed="rId2"/>
            <a:stretch>
              <a:fillRect/>
            </a:stretch>
          </a:blipFill>
        </p:spPr>
        <p:txBody>
          <a:bodyPr/>
          <a:lstStyle/>
          <a:p>
            <a:endParaRPr lang="en-US"/>
          </a:p>
        </p:txBody>
      </p:sp>
      <p:grpSp>
        <p:nvGrpSpPr>
          <p:cNvPr id="4" name="Group 4"/>
          <p:cNvGrpSpPr/>
          <p:nvPr/>
        </p:nvGrpSpPr>
        <p:grpSpPr>
          <a:xfrm>
            <a:off x="-17334706" y="7295863"/>
            <a:ext cx="52957412" cy="20042158"/>
            <a:chOff x="0" y="0"/>
            <a:chExt cx="2147662" cy="812800"/>
          </a:xfrm>
        </p:grpSpPr>
        <p:sp>
          <p:nvSpPr>
            <p:cNvPr id="5" name="Freeform 5"/>
            <p:cNvSpPr/>
            <p:nvPr/>
          </p:nvSpPr>
          <p:spPr>
            <a:xfrm>
              <a:off x="0" y="0"/>
              <a:ext cx="2147662" cy="812800"/>
            </a:xfrm>
            <a:custGeom>
              <a:avLst/>
              <a:gdLst/>
              <a:ahLst/>
              <a:cxnLst/>
              <a:rect l="l" t="t" r="r" b="b"/>
              <a:pathLst>
                <a:path w="2147662" h="812800">
                  <a:moveTo>
                    <a:pt x="1073831" y="0"/>
                  </a:moveTo>
                  <a:cubicBezTo>
                    <a:pt x="480771" y="0"/>
                    <a:pt x="0" y="181951"/>
                    <a:pt x="0" y="406400"/>
                  </a:cubicBezTo>
                  <a:cubicBezTo>
                    <a:pt x="0" y="630849"/>
                    <a:pt x="480771" y="812800"/>
                    <a:pt x="1073831" y="812800"/>
                  </a:cubicBezTo>
                  <a:cubicBezTo>
                    <a:pt x="1666892" y="812800"/>
                    <a:pt x="2147662" y="630849"/>
                    <a:pt x="2147662" y="406400"/>
                  </a:cubicBezTo>
                  <a:cubicBezTo>
                    <a:pt x="2147662" y="181951"/>
                    <a:pt x="1666892" y="0"/>
                    <a:pt x="1073831" y="0"/>
                  </a:cubicBezTo>
                  <a:close/>
                </a:path>
              </a:pathLst>
            </a:custGeom>
            <a:solidFill>
              <a:srgbClr val="478420"/>
            </a:solidFill>
          </p:spPr>
          <p:txBody>
            <a:bodyPr/>
            <a:lstStyle/>
            <a:p>
              <a:endParaRPr lang="en-US"/>
            </a:p>
          </p:txBody>
        </p:sp>
        <p:sp>
          <p:nvSpPr>
            <p:cNvPr id="6" name="TextBox 6"/>
            <p:cNvSpPr txBox="1"/>
            <p:nvPr/>
          </p:nvSpPr>
          <p:spPr>
            <a:xfrm>
              <a:off x="201343" y="38100"/>
              <a:ext cx="1744976"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272383" y="2336742"/>
            <a:ext cx="10073609" cy="4526353"/>
            <a:chOff x="0" y="0"/>
            <a:chExt cx="7129250" cy="3203371"/>
          </a:xfrm>
        </p:grpSpPr>
        <p:sp>
          <p:nvSpPr>
            <p:cNvPr id="8" name="Freeform 8"/>
            <p:cNvSpPr/>
            <p:nvPr/>
          </p:nvSpPr>
          <p:spPr>
            <a:xfrm>
              <a:off x="-1" y="0"/>
              <a:ext cx="7129250" cy="3203371"/>
            </a:xfrm>
            <a:custGeom>
              <a:avLst/>
              <a:gdLst/>
              <a:ahLst/>
              <a:cxnLst/>
              <a:rect l="l" t="t" r="r" b="b"/>
              <a:pathLst>
                <a:path w="7129250" h="3203371">
                  <a:moveTo>
                    <a:pt x="6630470" y="3186452"/>
                  </a:moveTo>
                  <a:cubicBezTo>
                    <a:pt x="6630470" y="3186452"/>
                    <a:pt x="6393474" y="3176482"/>
                    <a:pt x="6031335" y="3189926"/>
                  </a:cubicBezTo>
                  <a:cubicBezTo>
                    <a:pt x="5669197" y="3203371"/>
                    <a:pt x="490924" y="3203371"/>
                    <a:pt x="490924" y="3203371"/>
                  </a:cubicBezTo>
                  <a:cubicBezTo>
                    <a:pt x="245502" y="3203371"/>
                    <a:pt x="32509" y="3106102"/>
                    <a:pt x="31032" y="2945989"/>
                  </a:cubicBezTo>
                  <a:cubicBezTo>
                    <a:pt x="31032" y="2945989"/>
                    <a:pt x="0" y="17126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583922" y="0"/>
                    <a:pt x="6583922" y="0"/>
                  </a:cubicBezTo>
                  <a:cubicBezTo>
                    <a:pt x="6895822" y="0"/>
                    <a:pt x="7129250" y="101069"/>
                    <a:pt x="7121393" y="303616"/>
                  </a:cubicBezTo>
                  <a:cubicBezTo>
                    <a:pt x="7121393" y="303616"/>
                    <a:pt x="7119398" y="1614337"/>
                    <a:pt x="7128154" y="2246401"/>
                  </a:cubicBezTo>
                  <a:cubicBezTo>
                    <a:pt x="7136909" y="2539703"/>
                    <a:pt x="7090360" y="2872774"/>
                    <a:pt x="7090360" y="2872774"/>
                  </a:cubicBezTo>
                  <a:cubicBezTo>
                    <a:pt x="7087396" y="3052799"/>
                    <a:pt x="6875892" y="3186452"/>
                    <a:pt x="6630470" y="3186452"/>
                  </a:cubicBezTo>
                  <a:close/>
                </a:path>
              </a:pathLst>
            </a:custGeom>
            <a:solidFill>
              <a:srgbClr val="FFFFFF"/>
            </a:solidFill>
          </p:spPr>
          <p:txBody>
            <a:bodyPr/>
            <a:lstStyle/>
            <a:p>
              <a:endParaRPr lang="en-US"/>
            </a:p>
          </p:txBody>
        </p:sp>
      </p:grpSp>
      <p:sp>
        <p:nvSpPr>
          <p:cNvPr id="9" name="TextBox 9"/>
          <p:cNvSpPr txBox="1"/>
          <p:nvPr/>
        </p:nvSpPr>
        <p:spPr>
          <a:xfrm>
            <a:off x="4802008" y="3588703"/>
            <a:ext cx="9014359" cy="2064385"/>
          </a:xfrm>
          <a:prstGeom prst="rect">
            <a:avLst/>
          </a:prstGeom>
        </p:spPr>
        <p:txBody>
          <a:bodyPr lIns="0" tIns="0" rIns="0" bIns="0" rtlCol="0" anchor="t">
            <a:spAutoFit/>
          </a:bodyPr>
          <a:lstStyle/>
          <a:p>
            <a:pPr marL="0" lvl="0" indent="0" algn="ctr">
              <a:lnSpc>
                <a:spcPts val="8029"/>
              </a:lnSpc>
              <a:spcBef>
                <a:spcPct val="0"/>
              </a:spcBef>
            </a:pPr>
            <a:r>
              <a:rPr lang="en-US" sz="7299" b="1">
                <a:solidFill>
                  <a:srgbClr val="EF7D3F"/>
                </a:solidFill>
                <a:latin typeface="Bogart Bold"/>
                <a:ea typeface="Bogart Bold"/>
                <a:cs typeface="Bogart Bold"/>
                <a:sym typeface="Bogart Bold"/>
              </a:rPr>
              <a:t>Vương Khả Hân 01/06/2008</a:t>
            </a:r>
          </a:p>
        </p:txBody>
      </p:sp>
      <p:sp>
        <p:nvSpPr>
          <p:cNvPr id="10" name="Freeform 10"/>
          <p:cNvSpPr/>
          <p:nvPr/>
        </p:nvSpPr>
        <p:spPr>
          <a:xfrm>
            <a:off x="-2515368" y="2545517"/>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282932" y="2336742"/>
            <a:ext cx="7520436" cy="8635156"/>
          </a:xfrm>
          <a:custGeom>
            <a:avLst/>
            <a:gdLst/>
            <a:ahLst/>
            <a:cxnLst/>
            <a:rect l="l" t="t" r="r" b="b"/>
            <a:pathLst>
              <a:path w="7520436" h="8635156">
                <a:moveTo>
                  <a:pt x="0" y="0"/>
                </a:moveTo>
                <a:lnTo>
                  <a:pt x="7520436" y="0"/>
                </a:lnTo>
                <a:lnTo>
                  <a:pt x="7520436" y="8635156"/>
                </a:lnTo>
                <a:lnTo>
                  <a:pt x="0" y="8635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3284593"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932149" y="7153418"/>
            <a:ext cx="5487881" cy="4114800"/>
          </a:xfrm>
          <a:custGeom>
            <a:avLst/>
            <a:gdLst/>
            <a:ahLst/>
            <a:cxnLst/>
            <a:rect l="l" t="t" r="r" b="b"/>
            <a:pathLst>
              <a:path w="5487881" h="4114800">
                <a:moveTo>
                  <a:pt x="0" y="0"/>
                </a:moveTo>
                <a:lnTo>
                  <a:pt x="5487881" y="0"/>
                </a:lnTo>
                <a:lnTo>
                  <a:pt x="548788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4" name="Freeform 14"/>
          <p:cNvSpPr/>
          <p:nvPr/>
        </p:nvSpPr>
        <p:spPr>
          <a:xfrm>
            <a:off x="1560655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2681445" y="8390938"/>
            <a:ext cx="5362891" cy="4114800"/>
          </a:xfrm>
          <a:custGeom>
            <a:avLst/>
            <a:gdLst/>
            <a:ahLst/>
            <a:cxnLst/>
            <a:rect l="l" t="t" r="r" b="b"/>
            <a:pathLst>
              <a:path w="5362891" h="4114800">
                <a:moveTo>
                  <a:pt x="0" y="0"/>
                </a:moveTo>
                <a:lnTo>
                  <a:pt x="5362890" y="0"/>
                </a:lnTo>
                <a:lnTo>
                  <a:pt x="53628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4F52"/>
        </a:solidFill>
        <a:effectLst/>
      </p:bgPr>
    </p:bg>
    <p:spTree>
      <p:nvGrpSpPr>
        <p:cNvPr id="1" name=""/>
        <p:cNvGrpSpPr/>
        <p:nvPr/>
      </p:nvGrpSpPr>
      <p:grpSpPr>
        <a:xfrm>
          <a:off x="0" y="0"/>
          <a:ext cx="0" cy="0"/>
          <a:chOff x="0" y="0"/>
          <a:chExt cx="0" cy="0"/>
        </a:xfrm>
      </p:grpSpPr>
      <p:sp>
        <p:nvSpPr>
          <p:cNvPr id="2" name="Freeform 2"/>
          <p:cNvSpPr/>
          <p:nvPr/>
        </p:nvSpPr>
        <p:spPr>
          <a:xfrm>
            <a:off x="-180434" y="-1419883"/>
            <a:ext cx="18467560" cy="12304012"/>
          </a:xfrm>
          <a:custGeom>
            <a:avLst/>
            <a:gdLst/>
            <a:ahLst/>
            <a:cxnLst/>
            <a:rect l="l" t="t" r="r" b="b"/>
            <a:pathLst>
              <a:path w="18467560" h="12304012">
                <a:moveTo>
                  <a:pt x="0" y="0"/>
                </a:moveTo>
                <a:lnTo>
                  <a:pt x="18467560" y="0"/>
                </a:lnTo>
                <a:lnTo>
                  <a:pt x="18467560" y="12304012"/>
                </a:lnTo>
                <a:lnTo>
                  <a:pt x="0" y="12304012"/>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76217" y="-827927"/>
            <a:ext cx="19459126" cy="11942854"/>
            <a:chOff x="0" y="0"/>
            <a:chExt cx="5125037" cy="3145443"/>
          </a:xfrm>
        </p:grpSpPr>
        <p:sp>
          <p:nvSpPr>
            <p:cNvPr id="4" name="Freeform 4"/>
            <p:cNvSpPr/>
            <p:nvPr/>
          </p:nvSpPr>
          <p:spPr>
            <a:xfrm>
              <a:off x="0" y="0"/>
              <a:ext cx="5125037" cy="3145443"/>
            </a:xfrm>
            <a:custGeom>
              <a:avLst/>
              <a:gdLst/>
              <a:ahLst/>
              <a:cxnLst/>
              <a:rect l="l" t="t" r="r" b="b"/>
              <a:pathLst>
                <a:path w="5125037" h="3145443">
                  <a:moveTo>
                    <a:pt x="0" y="0"/>
                  </a:moveTo>
                  <a:lnTo>
                    <a:pt x="5125037" y="0"/>
                  </a:lnTo>
                  <a:lnTo>
                    <a:pt x="5125037" y="3145443"/>
                  </a:lnTo>
                  <a:lnTo>
                    <a:pt x="0" y="3145443"/>
                  </a:lnTo>
                  <a:close/>
                </a:path>
              </a:pathLst>
            </a:custGeom>
            <a:solidFill>
              <a:srgbClr val="000000">
                <a:alpha val="58824"/>
              </a:srgbClr>
            </a:solidFill>
          </p:spPr>
          <p:txBody>
            <a:bodyPr/>
            <a:lstStyle/>
            <a:p>
              <a:endParaRPr lang="en-US"/>
            </a:p>
          </p:txBody>
        </p:sp>
        <p:sp>
          <p:nvSpPr>
            <p:cNvPr id="5" name="TextBox 5"/>
            <p:cNvSpPr txBox="1"/>
            <p:nvPr/>
          </p:nvSpPr>
          <p:spPr>
            <a:xfrm>
              <a:off x="0" y="-38100"/>
              <a:ext cx="5125037" cy="3183543"/>
            </a:xfrm>
            <a:prstGeom prst="rect">
              <a:avLst/>
            </a:prstGeom>
          </p:spPr>
          <p:txBody>
            <a:bodyPr lIns="50800" tIns="50800" rIns="50800" bIns="50800" rtlCol="0" anchor="ctr"/>
            <a:lstStyle/>
            <a:p>
              <a:pPr algn="ctr">
                <a:lnSpc>
                  <a:spcPts val="2804"/>
                </a:lnSpc>
              </a:pPr>
              <a:endParaRPr/>
            </a:p>
          </p:txBody>
        </p:sp>
      </p:grpSp>
      <p:sp>
        <p:nvSpPr>
          <p:cNvPr id="6" name="Freeform 6"/>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791128" y="6287256"/>
            <a:ext cx="8013349" cy="2971044"/>
            <a:chOff x="0" y="0"/>
            <a:chExt cx="6850760" cy="2540000"/>
          </a:xfrm>
        </p:grpSpPr>
        <p:sp>
          <p:nvSpPr>
            <p:cNvPr id="8" name="Freeform 8"/>
            <p:cNvSpPr/>
            <p:nvPr/>
          </p:nvSpPr>
          <p:spPr>
            <a:xfrm>
              <a:off x="0" y="0"/>
              <a:ext cx="6850760" cy="2540000"/>
            </a:xfrm>
            <a:custGeom>
              <a:avLst/>
              <a:gdLst/>
              <a:ahLst/>
              <a:cxnLst/>
              <a:rect l="l" t="t" r="r" b="b"/>
              <a:pathLst>
                <a:path w="6850760" h="2540000">
                  <a:moveTo>
                    <a:pt x="0" y="1270000"/>
                  </a:moveTo>
                  <a:cubicBezTo>
                    <a:pt x="0" y="568960"/>
                    <a:pt x="613828" y="0"/>
                    <a:pt x="1370152" y="0"/>
                  </a:cubicBezTo>
                  <a:lnTo>
                    <a:pt x="5480608" y="0"/>
                  </a:lnTo>
                  <a:cubicBezTo>
                    <a:pt x="6236932" y="0"/>
                    <a:pt x="6850760" y="568960"/>
                    <a:pt x="6850760" y="1270000"/>
                  </a:cubicBezTo>
                  <a:cubicBezTo>
                    <a:pt x="6850760" y="1971040"/>
                    <a:pt x="6236932" y="2540000"/>
                    <a:pt x="5480608" y="2540000"/>
                  </a:cubicBezTo>
                  <a:lnTo>
                    <a:pt x="1370152" y="2540000"/>
                  </a:lnTo>
                  <a:cubicBezTo>
                    <a:pt x="613828" y="2540000"/>
                    <a:pt x="0" y="1971040"/>
                    <a:pt x="0" y="1270000"/>
                  </a:cubicBezTo>
                  <a:close/>
                </a:path>
              </a:pathLst>
            </a:custGeom>
            <a:blipFill>
              <a:blip r:embed="rId5"/>
              <a:stretch>
                <a:fillRect l="-8364" t="-49516" r="-6114" b="-56197"/>
              </a:stretch>
            </a:blipFill>
          </p:spPr>
          <p:txBody>
            <a:bodyPr/>
            <a:lstStyle/>
            <a:p>
              <a:endParaRPr lang="en-US"/>
            </a:p>
          </p:txBody>
        </p:sp>
      </p:grpSp>
      <p:grpSp>
        <p:nvGrpSpPr>
          <p:cNvPr id="9" name="Group 9"/>
          <p:cNvGrpSpPr/>
          <p:nvPr/>
        </p:nvGrpSpPr>
        <p:grpSpPr>
          <a:xfrm>
            <a:off x="6241977" y="1172292"/>
            <a:ext cx="2902023" cy="4802037"/>
            <a:chOff x="0" y="0"/>
            <a:chExt cx="3964656" cy="6560398"/>
          </a:xfrm>
        </p:grpSpPr>
        <p:sp>
          <p:nvSpPr>
            <p:cNvPr id="10" name="Freeform 10"/>
            <p:cNvSpPr/>
            <p:nvPr/>
          </p:nvSpPr>
          <p:spPr>
            <a:xfrm>
              <a:off x="0" y="0"/>
              <a:ext cx="3964656" cy="6560398"/>
            </a:xfrm>
            <a:custGeom>
              <a:avLst/>
              <a:gdLst/>
              <a:ahLst/>
              <a:cxnLst/>
              <a:rect l="l" t="t" r="r" b="b"/>
              <a:pathLst>
                <a:path w="3964656" h="6560398">
                  <a:moveTo>
                    <a:pt x="1982328" y="6560398"/>
                  </a:moveTo>
                  <a:cubicBezTo>
                    <a:pt x="888083" y="6560398"/>
                    <a:pt x="0" y="5531727"/>
                    <a:pt x="0" y="4264259"/>
                  </a:cubicBezTo>
                  <a:lnTo>
                    <a:pt x="0" y="2296139"/>
                  </a:lnTo>
                  <a:cubicBezTo>
                    <a:pt x="0" y="1028670"/>
                    <a:pt x="888083" y="0"/>
                    <a:pt x="1982328" y="0"/>
                  </a:cubicBezTo>
                  <a:cubicBezTo>
                    <a:pt x="3076573" y="0"/>
                    <a:pt x="3964656" y="1028670"/>
                    <a:pt x="3964656" y="2296139"/>
                  </a:cubicBezTo>
                  <a:lnTo>
                    <a:pt x="3964656" y="4264259"/>
                  </a:lnTo>
                  <a:cubicBezTo>
                    <a:pt x="3964656" y="5531727"/>
                    <a:pt x="3076573" y="6560398"/>
                    <a:pt x="1982328" y="6560398"/>
                  </a:cubicBezTo>
                  <a:close/>
                </a:path>
              </a:pathLst>
            </a:custGeom>
            <a:blipFill>
              <a:blip r:embed="rId6"/>
              <a:stretch>
                <a:fillRect l="-71670" r="-71670"/>
              </a:stretch>
            </a:blipFill>
          </p:spPr>
          <p:txBody>
            <a:bodyPr/>
            <a:lstStyle/>
            <a:p>
              <a:endParaRPr lang="en-US"/>
            </a:p>
          </p:txBody>
        </p:sp>
      </p:grpSp>
      <p:grpSp>
        <p:nvGrpSpPr>
          <p:cNvPr id="11" name="Group 11"/>
          <p:cNvGrpSpPr/>
          <p:nvPr/>
        </p:nvGrpSpPr>
        <p:grpSpPr>
          <a:xfrm>
            <a:off x="9589766" y="681240"/>
            <a:ext cx="8013349" cy="2971044"/>
            <a:chOff x="0" y="0"/>
            <a:chExt cx="6850760" cy="2540000"/>
          </a:xfrm>
        </p:grpSpPr>
        <p:sp>
          <p:nvSpPr>
            <p:cNvPr id="12" name="Freeform 12"/>
            <p:cNvSpPr/>
            <p:nvPr/>
          </p:nvSpPr>
          <p:spPr>
            <a:xfrm>
              <a:off x="0" y="0"/>
              <a:ext cx="6850760" cy="2540000"/>
            </a:xfrm>
            <a:custGeom>
              <a:avLst/>
              <a:gdLst/>
              <a:ahLst/>
              <a:cxnLst/>
              <a:rect l="l" t="t" r="r" b="b"/>
              <a:pathLst>
                <a:path w="6850760" h="2540000">
                  <a:moveTo>
                    <a:pt x="0" y="1270000"/>
                  </a:moveTo>
                  <a:cubicBezTo>
                    <a:pt x="0" y="568960"/>
                    <a:pt x="613828" y="0"/>
                    <a:pt x="1370152" y="0"/>
                  </a:cubicBezTo>
                  <a:lnTo>
                    <a:pt x="5480608" y="0"/>
                  </a:lnTo>
                  <a:cubicBezTo>
                    <a:pt x="6236932" y="0"/>
                    <a:pt x="6850760" y="568960"/>
                    <a:pt x="6850760" y="1270000"/>
                  </a:cubicBezTo>
                  <a:cubicBezTo>
                    <a:pt x="6850760" y="1971040"/>
                    <a:pt x="6236932" y="2540000"/>
                    <a:pt x="5480608" y="2540000"/>
                  </a:cubicBezTo>
                  <a:lnTo>
                    <a:pt x="1370152" y="2540000"/>
                  </a:lnTo>
                  <a:cubicBezTo>
                    <a:pt x="613828" y="2540000"/>
                    <a:pt x="0" y="1971040"/>
                    <a:pt x="0" y="1270000"/>
                  </a:cubicBezTo>
                  <a:close/>
                </a:path>
              </a:pathLst>
            </a:custGeom>
            <a:blipFill>
              <a:blip r:embed="rId7"/>
              <a:stretch>
                <a:fillRect t="-8840" b="-93445"/>
              </a:stretch>
            </a:blipFill>
          </p:spPr>
          <p:txBody>
            <a:bodyPr/>
            <a:lstStyle/>
            <a:p>
              <a:endParaRPr lang="en-US"/>
            </a:p>
          </p:txBody>
        </p:sp>
      </p:grpSp>
      <p:sp>
        <p:nvSpPr>
          <p:cNvPr id="13" name="TextBox 13"/>
          <p:cNvSpPr txBox="1"/>
          <p:nvPr/>
        </p:nvSpPr>
        <p:spPr>
          <a:xfrm>
            <a:off x="2102741" y="1673138"/>
            <a:ext cx="5390125" cy="4301192"/>
          </a:xfrm>
          <a:prstGeom prst="rect">
            <a:avLst/>
          </a:prstGeom>
        </p:spPr>
        <p:txBody>
          <a:bodyPr lIns="0" tIns="0" rIns="0" bIns="0" rtlCol="0" anchor="t">
            <a:spAutoFit/>
          </a:bodyPr>
          <a:lstStyle/>
          <a:p>
            <a:pPr algn="l">
              <a:lnSpc>
                <a:spcPts val="16510"/>
              </a:lnSpc>
            </a:pPr>
            <a:r>
              <a:rPr lang="en-US" sz="16847" spc="-943">
                <a:solidFill>
                  <a:srgbClr val="CAD2C5"/>
                </a:solidFill>
                <a:latin typeface="Paytone One"/>
                <a:ea typeface="Paytone One"/>
                <a:cs typeface="Paytone One"/>
                <a:sym typeface="Paytone One"/>
              </a:rPr>
              <a:t>Vai trò </a:t>
            </a:r>
          </a:p>
        </p:txBody>
      </p:sp>
      <p:sp>
        <p:nvSpPr>
          <p:cNvPr id="14" name="TextBox 14"/>
          <p:cNvSpPr txBox="1"/>
          <p:nvPr/>
        </p:nvSpPr>
        <p:spPr>
          <a:xfrm>
            <a:off x="9235161" y="3993636"/>
            <a:ext cx="8024139" cy="5595950"/>
          </a:xfrm>
          <a:prstGeom prst="rect">
            <a:avLst/>
          </a:prstGeom>
        </p:spPr>
        <p:txBody>
          <a:bodyPr lIns="0" tIns="0" rIns="0" bIns="0" rtlCol="0" anchor="t">
            <a:spAutoFit/>
          </a:bodyPr>
          <a:lstStyle/>
          <a:p>
            <a:pPr marL="688074" lvl="1" indent="-344037" algn="just">
              <a:lnSpc>
                <a:spcPts val="4461"/>
              </a:lnSpc>
              <a:buFont typeface="Arial"/>
              <a:buChar char="•"/>
            </a:pPr>
            <a:r>
              <a:rPr lang="en-US" sz="3187" b="1" u="sng" spc="-127">
                <a:solidFill>
                  <a:srgbClr val="CAD2C5"/>
                </a:solidFill>
                <a:latin typeface="Muli Ultra-Bold"/>
                <a:ea typeface="Muli Ultra-Bold"/>
                <a:cs typeface="Muli Ultra-Bold"/>
                <a:sym typeface="Muli Ultra-Bold"/>
              </a:rPr>
              <a:t>Đối với tự nhiên:</a:t>
            </a:r>
            <a:r>
              <a:rPr lang="en-US" sz="3187" b="1" u="none" spc="-127">
                <a:solidFill>
                  <a:srgbClr val="CAD2C5"/>
                </a:solidFill>
                <a:latin typeface="Muli Semi-Bold"/>
                <a:ea typeface="Muli Semi-Bold"/>
                <a:cs typeface="Muli Semi-Bold"/>
                <a:sym typeface="Muli Semi-Bold"/>
              </a:rPr>
              <a:t> </a:t>
            </a:r>
            <a:r>
              <a:rPr lang="en-US" sz="3187" b="1" spc="-127">
                <a:solidFill>
                  <a:srgbClr val="CAD2C5"/>
                </a:solidFill>
                <a:latin typeface="Muli Semi-Bold"/>
                <a:ea typeface="Muli Semi-Bold"/>
                <a:cs typeface="Muli Semi-Bold"/>
                <a:sym typeface="Muli Semi-Bold"/>
              </a:rPr>
              <a:t>là mắt xích thức ăn trong hệ sinh thái, góp phần duy trì, phát triển hệ sinh thái, tạo đa dạng sinh học, phát triển bền vững môi trường tự nhiên,...</a:t>
            </a:r>
          </a:p>
          <a:p>
            <a:pPr marL="688074" lvl="1" indent="-344037" algn="just">
              <a:lnSpc>
                <a:spcPts val="4461"/>
              </a:lnSpc>
              <a:buFont typeface="Arial"/>
              <a:buChar char="•"/>
            </a:pPr>
            <a:r>
              <a:rPr lang="en-US" sz="3187" b="1" u="sng" spc="-127">
                <a:solidFill>
                  <a:srgbClr val="CAD2C5"/>
                </a:solidFill>
                <a:latin typeface="Muli Ultra-Bold"/>
                <a:ea typeface="Muli Ultra-Bold"/>
                <a:cs typeface="Muli Ultra-Bold"/>
                <a:sym typeface="Muli Ultra-Bold"/>
              </a:rPr>
              <a:t>Đối với con người:</a:t>
            </a:r>
            <a:r>
              <a:rPr lang="en-US" sz="3187" b="1" spc="-127">
                <a:solidFill>
                  <a:srgbClr val="CAD2C5"/>
                </a:solidFill>
                <a:latin typeface="Muli Semi-Bold"/>
                <a:ea typeface="Muli Semi-Bold"/>
                <a:cs typeface="Muli Semi-Bold"/>
                <a:sym typeface="Muli Semi-Bold"/>
              </a:rPr>
              <a:t> cung cấp lương thực, thực phẩm, nguyên vật liệu cần thiết cho con người; tạo môi trường không khí trong lành, mát mẻ, hạn chế thiên tại; phục vụ du lịch;...</a:t>
            </a:r>
          </a:p>
          <a:p>
            <a:pPr algn="just">
              <a:lnSpc>
                <a:spcPts val="4461"/>
              </a:lnSpc>
            </a:pPr>
            <a:endParaRPr lang="en-US" sz="3187" b="1" spc="-127">
              <a:solidFill>
                <a:srgbClr val="CAD2C5"/>
              </a:solidFill>
              <a:latin typeface="Muli Semi-Bold"/>
              <a:ea typeface="Muli Semi-Bold"/>
              <a:cs typeface="Muli Semi-Bold"/>
              <a:sym typeface="Muli Semi-Bold"/>
            </a:endParaRPr>
          </a:p>
        </p:txBody>
      </p:sp>
      <p:sp>
        <p:nvSpPr>
          <p:cNvPr id="15" name="TextBox 15"/>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CAD2C5"/>
                </a:solidFill>
                <a:latin typeface="Muli"/>
                <a:ea typeface="Muli"/>
                <a:cs typeface="Muli"/>
                <a:sym typeface="Muli"/>
              </a:rPr>
              <a:t>HĐTN 12</a:t>
            </a:r>
          </a:p>
        </p:txBody>
      </p:sp>
    </p:spTree>
  </p:cSld>
  <p:clrMapOvr>
    <a:masterClrMapping/>
  </p:clrMapOvr>
  <p:transition>
    <p:cover dir="rd"/>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1665527"/>
          </a:xfrm>
          <a:custGeom>
            <a:avLst/>
            <a:gdLst/>
            <a:ahLst/>
            <a:cxnLst/>
            <a:rect l="l" t="t" r="r" b="b"/>
            <a:pathLst>
              <a:path w="18288000" h="11665527">
                <a:moveTo>
                  <a:pt x="0" y="0"/>
                </a:moveTo>
                <a:lnTo>
                  <a:pt x="18288000" y="0"/>
                </a:lnTo>
                <a:lnTo>
                  <a:pt x="18288000" y="11665527"/>
                </a:lnTo>
                <a:lnTo>
                  <a:pt x="0" y="11665527"/>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82695" y="-908820"/>
            <a:ext cx="18470695" cy="11195820"/>
            <a:chOff x="0" y="0"/>
            <a:chExt cx="4864710" cy="2948693"/>
          </a:xfrm>
        </p:grpSpPr>
        <p:sp>
          <p:nvSpPr>
            <p:cNvPr id="4" name="Freeform 4"/>
            <p:cNvSpPr/>
            <p:nvPr/>
          </p:nvSpPr>
          <p:spPr>
            <a:xfrm>
              <a:off x="0" y="0"/>
              <a:ext cx="4864710" cy="2948693"/>
            </a:xfrm>
            <a:custGeom>
              <a:avLst/>
              <a:gdLst/>
              <a:ahLst/>
              <a:cxnLst/>
              <a:rect l="l" t="t" r="r" b="b"/>
              <a:pathLst>
                <a:path w="4864710" h="2948693">
                  <a:moveTo>
                    <a:pt x="0" y="0"/>
                  </a:moveTo>
                  <a:lnTo>
                    <a:pt x="4864710" y="0"/>
                  </a:lnTo>
                  <a:lnTo>
                    <a:pt x="4864710" y="2948693"/>
                  </a:lnTo>
                  <a:lnTo>
                    <a:pt x="0" y="2948693"/>
                  </a:lnTo>
                  <a:close/>
                </a:path>
              </a:pathLst>
            </a:custGeom>
            <a:solidFill>
              <a:srgbClr val="000000">
                <a:alpha val="57647"/>
              </a:srgbClr>
            </a:solidFill>
          </p:spPr>
          <p:txBody>
            <a:bodyPr/>
            <a:lstStyle/>
            <a:p>
              <a:endParaRPr lang="en-US"/>
            </a:p>
          </p:txBody>
        </p:sp>
        <p:sp>
          <p:nvSpPr>
            <p:cNvPr id="5" name="TextBox 5"/>
            <p:cNvSpPr txBox="1"/>
            <p:nvPr/>
          </p:nvSpPr>
          <p:spPr>
            <a:xfrm>
              <a:off x="0" y="-38100"/>
              <a:ext cx="4864710" cy="2986793"/>
            </a:xfrm>
            <a:prstGeom prst="rect">
              <a:avLst/>
            </a:prstGeom>
          </p:spPr>
          <p:txBody>
            <a:bodyPr lIns="50800" tIns="50800" rIns="50800" bIns="50800" rtlCol="0" anchor="ctr"/>
            <a:lstStyle/>
            <a:p>
              <a:pPr algn="ctr">
                <a:lnSpc>
                  <a:spcPts val="2804"/>
                </a:lnSpc>
              </a:pPr>
              <a:endParaRPr/>
            </a:p>
          </p:txBody>
        </p:sp>
      </p:grpSp>
      <p:sp>
        <p:nvSpPr>
          <p:cNvPr id="6" name="Freeform 6"/>
          <p:cNvSpPr/>
          <p:nvPr/>
        </p:nvSpPr>
        <p:spPr>
          <a:xfrm>
            <a:off x="8466852"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AutoShape 7"/>
          <p:cNvSpPr/>
          <p:nvPr/>
        </p:nvSpPr>
        <p:spPr>
          <a:xfrm>
            <a:off x="8317494" y="9157061"/>
            <a:ext cx="2161490" cy="0"/>
          </a:xfrm>
          <a:prstGeom prst="line">
            <a:avLst/>
          </a:prstGeom>
          <a:ln w="9525" cap="flat">
            <a:solidFill>
              <a:srgbClr val="CAD2C5"/>
            </a:solidFill>
            <a:prstDash val="solid"/>
            <a:headEnd type="none" w="sm" len="sm"/>
            <a:tailEnd type="none" w="sm" len="sm"/>
          </a:ln>
        </p:spPr>
        <p:txBody>
          <a:bodyPr/>
          <a:lstStyle/>
          <a:p>
            <a:endParaRPr lang="en-US"/>
          </a:p>
        </p:txBody>
      </p:sp>
      <p:sp>
        <p:nvSpPr>
          <p:cNvPr id="8" name="TextBox 8"/>
          <p:cNvSpPr txBox="1"/>
          <p:nvPr/>
        </p:nvSpPr>
        <p:spPr>
          <a:xfrm>
            <a:off x="1028700" y="1804386"/>
            <a:ext cx="15615890" cy="3892614"/>
          </a:xfrm>
          <a:prstGeom prst="rect">
            <a:avLst/>
          </a:prstGeom>
        </p:spPr>
        <p:txBody>
          <a:bodyPr lIns="0" tIns="0" rIns="0" bIns="0" rtlCol="0" anchor="t">
            <a:spAutoFit/>
          </a:bodyPr>
          <a:lstStyle/>
          <a:p>
            <a:pPr algn="ctr">
              <a:lnSpc>
                <a:spcPts val="31807"/>
              </a:lnSpc>
            </a:pPr>
            <a:r>
              <a:rPr lang="en-US" sz="22719" spc="-1999">
                <a:solidFill>
                  <a:srgbClr val="CAD2C5"/>
                </a:solidFill>
                <a:latin typeface="Paytone One"/>
                <a:ea typeface="Paytone One"/>
                <a:cs typeface="Paytone One"/>
                <a:sym typeface="Paytone One"/>
              </a:rPr>
              <a:t>Thank You</a:t>
            </a:r>
          </a:p>
        </p:txBody>
      </p:sp>
      <p:sp>
        <p:nvSpPr>
          <p:cNvPr id="9" name="TextBox 9"/>
          <p:cNvSpPr txBox="1"/>
          <p:nvPr/>
        </p:nvSpPr>
        <p:spPr>
          <a:xfrm>
            <a:off x="8784738" y="990600"/>
            <a:ext cx="1424579" cy="339638"/>
          </a:xfrm>
          <a:prstGeom prst="rect">
            <a:avLst/>
          </a:prstGeom>
        </p:spPr>
        <p:txBody>
          <a:bodyPr lIns="0" tIns="0" rIns="0" bIns="0" rtlCol="0" anchor="t">
            <a:spAutoFit/>
          </a:bodyPr>
          <a:lstStyle/>
          <a:p>
            <a:pPr algn="l">
              <a:lnSpc>
                <a:spcPts val="2804"/>
              </a:lnSpc>
            </a:pPr>
            <a:r>
              <a:rPr lang="en-US" sz="2003" spc="-120">
                <a:solidFill>
                  <a:srgbClr val="CAD2C5"/>
                </a:solidFill>
                <a:latin typeface="Muli"/>
                <a:ea typeface="Muli"/>
                <a:cs typeface="Muli"/>
                <a:sym typeface="Muli"/>
              </a:rPr>
              <a:t>HĐTN 12</a:t>
            </a:r>
          </a:p>
        </p:txBody>
      </p:sp>
      <p:sp>
        <p:nvSpPr>
          <p:cNvPr id="10" name="TextBox 10"/>
          <p:cNvSpPr txBox="1"/>
          <p:nvPr/>
        </p:nvSpPr>
        <p:spPr>
          <a:xfrm>
            <a:off x="5137853" y="8918575"/>
            <a:ext cx="3430792" cy="339725"/>
          </a:xfrm>
          <a:prstGeom prst="rect">
            <a:avLst/>
          </a:prstGeom>
        </p:spPr>
        <p:txBody>
          <a:bodyPr lIns="0" tIns="0" rIns="0" bIns="0" rtlCol="0" anchor="t">
            <a:spAutoFit/>
          </a:bodyPr>
          <a:lstStyle/>
          <a:p>
            <a:pPr algn="l">
              <a:lnSpc>
                <a:spcPts val="2800"/>
              </a:lnSpc>
            </a:pPr>
            <a:r>
              <a:rPr lang="en-US" sz="2000" b="1" spc="-80">
                <a:solidFill>
                  <a:srgbClr val="CAD2C5"/>
                </a:solidFill>
                <a:latin typeface="Montserrat Semi-Bold"/>
                <a:ea typeface="Montserrat Semi-Bold"/>
                <a:cs typeface="Montserrat Semi-Bold"/>
                <a:sym typeface="Montserrat Semi-Bold"/>
              </a:rPr>
              <a:t>Hoạt động trải nghiệm 12</a:t>
            </a:r>
          </a:p>
        </p:txBody>
      </p:sp>
      <p:sp>
        <p:nvSpPr>
          <p:cNvPr id="12" name="TextBox 12"/>
          <p:cNvSpPr txBox="1"/>
          <p:nvPr/>
        </p:nvSpPr>
        <p:spPr>
          <a:xfrm>
            <a:off x="1336055" y="6695022"/>
            <a:ext cx="15615890" cy="804263"/>
          </a:xfrm>
          <a:prstGeom prst="rect">
            <a:avLst/>
          </a:prstGeom>
        </p:spPr>
        <p:txBody>
          <a:bodyPr lIns="0" tIns="0" rIns="0" bIns="0" rtlCol="0" anchor="t">
            <a:spAutoFit/>
          </a:bodyPr>
          <a:lstStyle/>
          <a:p>
            <a:pPr algn="ctr">
              <a:lnSpc>
                <a:spcPts val="6034"/>
              </a:lnSpc>
            </a:pPr>
            <a:r>
              <a:rPr lang="en-US" sz="5859" i="1" spc="-369">
                <a:solidFill>
                  <a:srgbClr val="CAD2C5"/>
                </a:solidFill>
                <a:latin typeface="Muli Italics"/>
                <a:ea typeface="Muli Italics"/>
                <a:cs typeface="Muli Italics"/>
                <a:sym typeface="Muli Italics"/>
              </a:rPr>
              <a:t>We appreciate your time and attention.</a:t>
            </a:r>
          </a:p>
        </p:txBody>
      </p:sp>
    </p:spTree>
  </p:cSld>
  <p:clrMapOvr>
    <a:masterClrMapping/>
  </p:clrMapOvr>
  <p:transition>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172415" y="7418455"/>
            <a:ext cx="5558979" cy="2426895"/>
            <a:chOff x="0" y="0"/>
            <a:chExt cx="5818054" cy="2540000"/>
          </a:xfrm>
        </p:grpSpPr>
        <p:sp>
          <p:nvSpPr>
            <p:cNvPr id="4" name="Freeform 4"/>
            <p:cNvSpPr/>
            <p:nvPr/>
          </p:nvSpPr>
          <p:spPr>
            <a:xfrm>
              <a:off x="0" y="0"/>
              <a:ext cx="5818054" cy="2540000"/>
            </a:xfrm>
            <a:custGeom>
              <a:avLst/>
              <a:gdLst/>
              <a:ahLst/>
              <a:cxnLst/>
              <a:rect l="l" t="t" r="r" b="b"/>
              <a:pathLst>
                <a:path w="5818054" h="2540000">
                  <a:moveTo>
                    <a:pt x="0" y="1270000"/>
                  </a:moveTo>
                  <a:cubicBezTo>
                    <a:pt x="0" y="568960"/>
                    <a:pt x="521298" y="0"/>
                    <a:pt x="1163611" y="0"/>
                  </a:cubicBezTo>
                  <a:lnTo>
                    <a:pt x="4654443" y="0"/>
                  </a:lnTo>
                  <a:cubicBezTo>
                    <a:pt x="5296757" y="0"/>
                    <a:pt x="5818054" y="568960"/>
                    <a:pt x="5818054" y="1270000"/>
                  </a:cubicBezTo>
                  <a:cubicBezTo>
                    <a:pt x="5818054" y="1971040"/>
                    <a:pt x="5296757" y="2540000"/>
                    <a:pt x="4654443" y="2540000"/>
                  </a:cubicBezTo>
                  <a:lnTo>
                    <a:pt x="1163611" y="2540000"/>
                  </a:lnTo>
                  <a:cubicBezTo>
                    <a:pt x="521298" y="2540000"/>
                    <a:pt x="0" y="1971040"/>
                    <a:pt x="0" y="1270000"/>
                  </a:cubicBezTo>
                  <a:close/>
                </a:path>
              </a:pathLst>
            </a:custGeom>
            <a:blipFill>
              <a:blip r:embed="rId4"/>
              <a:stretch>
                <a:fillRect t="-26304" b="-26304"/>
              </a:stretch>
            </a:blipFill>
          </p:spPr>
          <p:txBody>
            <a:bodyPr/>
            <a:lstStyle/>
            <a:p>
              <a:endParaRPr lang="en-US"/>
            </a:p>
          </p:txBody>
        </p:sp>
      </p:grpSp>
      <p:grpSp>
        <p:nvGrpSpPr>
          <p:cNvPr id="5" name="Group 5"/>
          <p:cNvGrpSpPr/>
          <p:nvPr/>
        </p:nvGrpSpPr>
        <p:grpSpPr>
          <a:xfrm>
            <a:off x="6105609" y="4553117"/>
            <a:ext cx="4061528" cy="1826028"/>
            <a:chOff x="0" y="0"/>
            <a:chExt cx="6350000" cy="2854905"/>
          </a:xfrm>
        </p:grpSpPr>
        <p:sp>
          <p:nvSpPr>
            <p:cNvPr id="6" name="Freeform 6"/>
            <p:cNvSpPr/>
            <p:nvPr/>
          </p:nvSpPr>
          <p:spPr>
            <a:xfrm>
              <a:off x="0" y="0"/>
              <a:ext cx="6350000" cy="2854905"/>
            </a:xfrm>
            <a:custGeom>
              <a:avLst/>
              <a:gdLst/>
              <a:ahLst/>
              <a:cxnLst/>
              <a:rect l="l" t="t" r="r" b="b"/>
              <a:pathLst>
                <a:path w="6350000" h="2854905">
                  <a:moveTo>
                    <a:pt x="0" y="1427452"/>
                  </a:moveTo>
                  <a:cubicBezTo>
                    <a:pt x="0" y="639499"/>
                    <a:pt x="568960" y="0"/>
                    <a:pt x="1270000" y="0"/>
                  </a:cubicBezTo>
                  <a:lnTo>
                    <a:pt x="5080000" y="0"/>
                  </a:lnTo>
                  <a:cubicBezTo>
                    <a:pt x="5781040" y="0"/>
                    <a:pt x="6350000" y="639499"/>
                    <a:pt x="6350000" y="1427452"/>
                  </a:cubicBezTo>
                  <a:cubicBezTo>
                    <a:pt x="6350000" y="2215406"/>
                    <a:pt x="5781040" y="2854905"/>
                    <a:pt x="5080000" y="2854905"/>
                  </a:cubicBezTo>
                  <a:lnTo>
                    <a:pt x="1270000" y="2854905"/>
                  </a:lnTo>
                  <a:cubicBezTo>
                    <a:pt x="568960" y="2854905"/>
                    <a:pt x="0" y="2215406"/>
                    <a:pt x="0" y="1427452"/>
                  </a:cubicBezTo>
                  <a:close/>
                </a:path>
              </a:pathLst>
            </a:custGeom>
            <a:blipFill>
              <a:blip r:embed="rId5"/>
              <a:stretch>
                <a:fillRect t="-24031" b="-24031"/>
              </a:stretch>
            </a:blipFill>
          </p:spPr>
          <p:txBody>
            <a:bodyPr/>
            <a:lstStyle/>
            <a:p>
              <a:endParaRPr lang="en-US"/>
            </a:p>
          </p:txBody>
        </p:sp>
      </p:grpSp>
      <p:sp>
        <p:nvSpPr>
          <p:cNvPr id="7" name="TextBox 7"/>
          <p:cNvSpPr txBox="1"/>
          <p:nvPr/>
        </p:nvSpPr>
        <p:spPr>
          <a:xfrm>
            <a:off x="8136373" y="703161"/>
            <a:ext cx="9038858" cy="3637412"/>
          </a:xfrm>
          <a:prstGeom prst="rect">
            <a:avLst/>
          </a:prstGeom>
        </p:spPr>
        <p:txBody>
          <a:bodyPr lIns="0" tIns="0" rIns="0" bIns="0" rtlCol="0" anchor="t">
            <a:spAutoFit/>
          </a:bodyPr>
          <a:lstStyle/>
          <a:p>
            <a:pPr algn="ctr">
              <a:lnSpc>
                <a:spcPts val="13991"/>
              </a:lnSpc>
            </a:pPr>
            <a:r>
              <a:rPr lang="en-US" sz="14277" spc="-799">
                <a:solidFill>
                  <a:srgbClr val="354F52"/>
                </a:solidFill>
                <a:latin typeface="Paytone One"/>
                <a:ea typeface="Paytone One"/>
                <a:cs typeface="Paytone One"/>
                <a:sym typeface="Paytone One"/>
              </a:rPr>
              <a:t>Thực trạng hiện nay</a:t>
            </a:r>
          </a:p>
        </p:txBody>
      </p:sp>
      <p:sp>
        <p:nvSpPr>
          <p:cNvPr id="8" name="TextBox 8"/>
          <p:cNvSpPr txBox="1"/>
          <p:nvPr/>
        </p:nvSpPr>
        <p:spPr>
          <a:xfrm>
            <a:off x="811047" y="1785206"/>
            <a:ext cx="7959723" cy="3235960"/>
          </a:xfrm>
          <a:prstGeom prst="rect">
            <a:avLst/>
          </a:prstGeom>
        </p:spPr>
        <p:txBody>
          <a:bodyPr lIns="0" tIns="0" rIns="0" bIns="0" rtlCol="0" anchor="t">
            <a:spAutoFit/>
          </a:bodyPr>
          <a:lstStyle/>
          <a:p>
            <a:pPr marL="669289" lvl="1" indent="-334645" algn="just">
              <a:lnSpc>
                <a:spcPts val="4339"/>
              </a:lnSpc>
              <a:buFont typeface="Arial"/>
              <a:buChar char="•"/>
            </a:pPr>
            <a:r>
              <a:rPr lang="en-US" sz="3099" b="1" u="sng" spc="-123">
                <a:solidFill>
                  <a:srgbClr val="354F52"/>
                </a:solidFill>
                <a:latin typeface="Muli Ultra-Bold"/>
                <a:ea typeface="Muli Ultra-Bold"/>
                <a:cs typeface="Muli Ultra-Bold"/>
                <a:sym typeface="Muli Ultra-Bold"/>
              </a:rPr>
              <a:t>Cảnh quan thiên </a:t>
            </a:r>
            <a:r>
              <a:rPr lang="en-US" sz="3099" b="1" spc="-123">
                <a:solidFill>
                  <a:srgbClr val="354F52"/>
                </a:solidFill>
                <a:latin typeface="Muli Ultra-Bold"/>
                <a:ea typeface="Muli Ultra-Bold"/>
                <a:cs typeface="Muli Ultra-Bold"/>
                <a:sym typeface="Muli Ultra-Bold"/>
              </a:rPr>
              <a:t>nhiên:</a:t>
            </a:r>
          </a:p>
          <a:p>
            <a:pPr algn="just">
              <a:lnSpc>
                <a:spcPts val="4339"/>
              </a:lnSpc>
            </a:pPr>
            <a:r>
              <a:rPr lang="en-US" sz="3099" b="1" spc="-123">
                <a:solidFill>
                  <a:srgbClr val="354F52"/>
                </a:solidFill>
                <a:latin typeface="Muli Ultra-Bold"/>
                <a:ea typeface="Muli Ultra-Bold"/>
                <a:cs typeface="Muli Ultra-Bold"/>
                <a:sym typeface="Muli Ultra-Bold"/>
              </a:rPr>
              <a:t> </a:t>
            </a:r>
            <a:r>
              <a:rPr lang="en-US" sz="3099" b="1" spc="-123">
                <a:solidFill>
                  <a:srgbClr val="354F52"/>
                </a:solidFill>
                <a:latin typeface="Muli Bold"/>
                <a:ea typeface="Muli Bold"/>
                <a:cs typeface="Muli Bold"/>
                <a:sym typeface="Muli Bold"/>
              </a:rPr>
              <a:t>—</a:t>
            </a:r>
            <a:r>
              <a:rPr lang="en-US" sz="3099" b="1" spc="-123">
                <a:solidFill>
                  <a:srgbClr val="354F52"/>
                </a:solidFill>
                <a:latin typeface="Muli Semi-Bold"/>
                <a:ea typeface="Muli Semi-Bold"/>
                <a:cs typeface="Muli Semi-Bold"/>
                <a:sym typeface="Muli Semi-Bold"/>
              </a:rPr>
              <a:t>Suy giảm diện tích rừng</a:t>
            </a:r>
          </a:p>
          <a:p>
            <a:pPr algn="just">
              <a:lnSpc>
                <a:spcPts val="4339"/>
              </a:lnSpc>
            </a:pPr>
            <a:r>
              <a:rPr lang="en-US" sz="3099" b="1" spc="-123">
                <a:solidFill>
                  <a:srgbClr val="354F52"/>
                </a:solidFill>
                <a:latin typeface="Muli Semi-Bold"/>
                <a:ea typeface="Muli Semi-Bold"/>
                <a:cs typeface="Muli Semi-Bold"/>
                <a:sym typeface="Muli Semi-Bold"/>
              </a:rPr>
              <a:t> —Ô nhiễm và suy thoái môi trường</a:t>
            </a:r>
          </a:p>
          <a:p>
            <a:pPr algn="just">
              <a:lnSpc>
                <a:spcPts val="4339"/>
              </a:lnSpc>
            </a:pPr>
            <a:r>
              <a:rPr lang="en-US" sz="3099" b="1" spc="-123">
                <a:solidFill>
                  <a:srgbClr val="354F52"/>
                </a:solidFill>
                <a:latin typeface="Muli Semi-Bold"/>
                <a:ea typeface="Muli Semi-Bold"/>
                <a:cs typeface="Muli Semi-Bold"/>
                <a:sym typeface="Muli Semi-Bold"/>
              </a:rPr>
              <a:t> —Sông hồ ô nhiễm, cạn kiệt nguồn nước ngọt</a:t>
            </a:r>
          </a:p>
          <a:p>
            <a:pPr algn="just">
              <a:lnSpc>
                <a:spcPts val="4339"/>
              </a:lnSpc>
            </a:pPr>
            <a:r>
              <a:rPr lang="en-US" sz="3099" b="1" spc="-123">
                <a:solidFill>
                  <a:srgbClr val="354F52"/>
                </a:solidFill>
                <a:latin typeface="Muli Semi-Bold"/>
                <a:ea typeface="Muli Semi-Bold"/>
                <a:cs typeface="Muli Semi-Bold"/>
                <a:sym typeface="Muli Semi-Bold"/>
              </a:rPr>
              <a:t> —Sạt lở đất, lũ quét, hạn hán gay gắt hơn </a:t>
            </a:r>
          </a:p>
          <a:p>
            <a:pPr algn="just">
              <a:lnSpc>
                <a:spcPts val="4339"/>
              </a:lnSpc>
            </a:pPr>
            <a:r>
              <a:rPr lang="en-US" sz="3099" b="1" spc="-123">
                <a:solidFill>
                  <a:srgbClr val="354F52"/>
                </a:solidFill>
                <a:latin typeface="Muli Semi-Bold"/>
                <a:ea typeface="Muli Semi-Bold"/>
                <a:cs typeface="Muli Semi-Bold"/>
                <a:sym typeface="Muli Semi-Bold"/>
              </a:rPr>
              <a:t>do biến đổi khí hậu</a:t>
            </a:r>
          </a:p>
        </p:txBody>
      </p:sp>
      <p:sp>
        <p:nvSpPr>
          <p:cNvPr id="9" name="TextBox 9"/>
          <p:cNvSpPr txBox="1"/>
          <p:nvPr/>
        </p:nvSpPr>
        <p:spPr>
          <a:xfrm>
            <a:off x="811047" y="5894756"/>
            <a:ext cx="11361367" cy="3778885"/>
          </a:xfrm>
          <a:prstGeom prst="rect">
            <a:avLst/>
          </a:prstGeom>
        </p:spPr>
        <p:txBody>
          <a:bodyPr lIns="0" tIns="0" rIns="0" bIns="0" rtlCol="0" anchor="t">
            <a:spAutoFit/>
          </a:bodyPr>
          <a:lstStyle/>
          <a:p>
            <a:pPr marL="669289" lvl="1" indent="-334645" algn="l">
              <a:lnSpc>
                <a:spcPts val="4339"/>
              </a:lnSpc>
              <a:buFont typeface="Arial"/>
              <a:buChar char="•"/>
            </a:pPr>
            <a:r>
              <a:rPr lang="en-US" sz="3099" b="1" u="sng" spc="-123">
                <a:solidFill>
                  <a:srgbClr val="354F52"/>
                </a:solidFill>
                <a:latin typeface="Muli Ultra-Bold"/>
                <a:ea typeface="Muli Ultra-Bold"/>
                <a:cs typeface="Muli Ultra-Bold"/>
                <a:sym typeface="Muli Ultra-Bold"/>
              </a:rPr>
              <a:t>Thế giới động-thực vật: </a:t>
            </a:r>
          </a:p>
          <a:p>
            <a:pPr algn="l">
              <a:lnSpc>
                <a:spcPts val="4339"/>
              </a:lnSpc>
            </a:pPr>
            <a:r>
              <a:rPr lang="en-US" sz="3099" b="1" spc="-123">
                <a:solidFill>
                  <a:srgbClr val="354F52"/>
                </a:solidFill>
                <a:latin typeface="Muli Semi-Bold"/>
                <a:ea typeface="Muli Semi-Bold"/>
                <a:cs typeface="Muli Semi-Bold"/>
                <a:sym typeface="Muli Semi-Bold"/>
              </a:rPr>
              <a:t>—Nhiều loài quý hiếm giảm mạnh, đứng trước nguy cơ </a:t>
            </a:r>
          </a:p>
          <a:p>
            <a:pPr algn="l">
              <a:lnSpc>
                <a:spcPts val="4339"/>
              </a:lnSpc>
            </a:pPr>
            <a:r>
              <a:rPr lang="en-US" sz="3099" b="1" spc="-123">
                <a:solidFill>
                  <a:srgbClr val="354F52"/>
                </a:solidFill>
                <a:latin typeface="Muli Semi-Bold"/>
                <a:ea typeface="Muli Semi-Bold"/>
                <a:cs typeface="Muli Semi-Bold"/>
                <a:sym typeface="Muli Semi-Bold"/>
              </a:rPr>
              <a:t>tuyệt chủng do bị khai thác quá mức và buôn bán trái phép</a:t>
            </a:r>
          </a:p>
          <a:p>
            <a:pPr algn="l">
              <a:lnSpc>
                <a:spcPts val="4339"/>
              </a:lnSpc>
            </a:pPr>
            <a:r>
              <a:rPr lang="en-US" sz="3099" b="1" spc="-123">
                <a:solidFill>
                  <a:srgbClr val="354F52"/>
                </a:solidFill>
                <a:latin typeface="Muli Semi-Bold"/>
                <a:ea typeface="Muli Semi-Bold"/>
                <a:cs typeface="Muli Semi-Bold"/>
                <a:sym typeface="Muli Semi-Bold"/>
              </a:rPr>
              <a:t>—Đồng cỏ biến mất, thay thế bằng đất canh tác, khu công nghiệp</a:t>
            </a:r>
          </a:p>
          <a:p>
            <a:pPr algn="l">
              <a:lnSpc>
                <a:spcPts val="4339"/>
              </a:lnSpc>
            </a:pPr>
            <a:r>
              <a:rPr lang="en-US" sz="3099" b="1" spc="-123">
                <a:solidFill>
                  <a:srgbClr val="354F52"/>
                </a:solidFill>
                <a:latin typeface="Muli Semi-Bold"/>
                <a:ea typeface="Muli Semi-Bold"/>
                <a:cs typeface="Muli Semi-Bold"/>
                <a:sym typeface="Muli Semi-Bold"/>
              </a:rPr>
              <a:t>—Nguồn lợi thủy sản sông, biển suy giảm nhanh chóng</a:t>
            </a:r>
          </a:p>
          <a:p>
            <a:pPr algn="l">
              <a:lnSpc>
                <a:spcPts val="4339"/>
              </a:lnSpc>
            </a:pPr>
            <a:r>
              <a:rPr lang="en-US" sz="3099" b="1" spc="-123">
                <a:solidFill>
                  <a:srgbClr val="354F52"/>
                </a:solidFill>
                <a:latin typeface="Muli Semi-Bold"/>
                <a:ea typeface="Muli Semi-Bold"/>
                <a:cs typeface="Muli Semi-Bold"/>
                <a:sym typeface="Muli Semi-Bold"/>
              </a:rPr>
              <a:t>—Hệ sinh thái rừng mưa nhiệt đới, rạn san hô, đồng cỏ biển đang </a:t>
            </a:r>
          </a:p>
          <a:p>
            <a:pPr algn="l">
              <a:lnSpc>
                <a:spcPts val="4339"/>
              </a:lnSpc>
            </a:pPr>
            <a:r>
              <a:rPr lang="en-US" sz="3099" b="1" spc="-123">
                <a:solidFill>
                  <a:srgbClr val="354F52"/>
                </a:solidFill>
                <a:latin typeface="Muli Semi-Bold"/>
                <a:ea typeface="Muli Semi-Bold"/>
                <a:cs typeface="Muli Semi-Bold"/>
                <a:sym typeface="Muli Semi-Bold"/>
              </a:rPr>
              <a:t>bị thu hẹp </a:t>
            </a:r>
          </a:p>
        </p:txBody>
      </p:sp>
      <p:grpSp>
        <p:nvGrpSpPr>
          <p:cNvPr id="10" name="Group 10"/>
          <p:cNvGrpSpPr/>
          <p:nvPr/>
        </p:nvGrpSpPr>
        <p:grpSpPr>
          <a:xfrm>
            <a:off x="10344734" y="4772485"/>
            <a:ext cx="6067237" cy="2426895"/>
            <a:chOff x="0" y="0"/>
            <a:chExt cx="6350000" cy="2540000"/>
          </a:xfrm>
        </p:grpSpPr>
        <p:sp>
          <p:nvSpPr>
            <p:cNvPr id="11" name="Freeform 11"/>
            <p:cNvSpPr/>
            <p:nvPr/>
          </p:nvSpPr>
          <p:spPr>
            <a:xfrm>
              <a:off x="0" y="0"/>
              <a:ext cx="6350000" cy="2540000"/>
            </a:xfrm>
            <a:custGeom>
              <a:avLst/>
              <a:gdLst/>
              <a:ahLst/>
              <a:cxnLst/>
              <a:rect l="l" t="t" r="r" b="b"/>
              <a:pathLst>
                <a:path w="6350000" h="2540000">
                  <a:moveTo>
                    <a:pt x="0" y="1270000"/>
                  </a:moveTo>
                  <a:cubicBezTo>
                    <a:pt x="0" y="568960"/>
                    <a:pt x="568960" y="0"/>
                    <a:pt x="1270000" y="0"/>
                  </a:cubicBezTo>
                  <a:lnTo>
                    <a:pt x="5080000" y="0"/>
                  </a:lnTo>
                  <a:cubicBezTo>
                    <a:pt x="5781040" y="0"/>
                    <a:pt x="6350000" y="568960"/>
                    <a:pt x="6350000" y="1270000"/>
                  </a:cubicBezTo>
                  <a:cubicBezTo>
                    <a:pt x="6350000" y="1971040"/>
                    <a:pt x="5781040" y="2540000"/>
                    <a:pt x="5080000" y="2540000"/>
                  </a:cubicBezTo>
                  <a:lnTo>
                    <a:pt x="1270000" y="2540000"/>
                  </a:lnTo>
                  <a:cubicBezTo>
                    <a:pt x="568960" y="2540000"/>
                    <a:pt x="0" y="1971040"/>
                    <a:pt x="0" y="1270000"/>
                  </a:cubicBezTo>
                  <a:close/>
                </a:path>
              </a:pathLst>
            </a:custGeom>
            <a:blipFill>
              <a:blip r:embed="rId6"/>
              <a:stretch>
                <a:fillRect t="-33281" b="-33281"/>
              </a:stretch>
            </a:blipFill>
          </p:spPr>
          <p:txBody>
            <a:bodyPr/>
            <a:lstStyle/>
            <a:p>
              <a:endParaRPr lang="en-US"/>
            </a:p>
          </p:txBody>
        </p:sp>
      </p:grpSp>
      <p:sp>
        <p:nvSpPr>
          <p:cNvPr id="12" name="AutoShape 12"/>
          <p:cNvSpPr/>
          <p:nvPr/>
        </p:nvSpPr>
        <p:spPr>
          <a:xfrm>
            <a:off x="811047" y="5485181"/>
            <a:ext cx="5412938" cy="0"/>
          </a:xfrm>
          <a:prstGeom prst="line">
            <a:avLst/>
          </a:prstGeom>
          <a:ln w="19050" cap="flat">
            <a:solidFill>
              <a:srgbClr val="354F52"/>
            </a:solidFill>
            <a:prstDash val="solid"/>
            <a:headEnd type="none" w="sm" len="sm"/>
            <a:tailEnd type="none" w="sm" len="sm"/>
          </a:ln>
        </p:spPr>
        <p:txBody>
          <a:bodyPr/>
          <a:lstStyle/>
          <a:p>
            <a:endParaRPr lang="en-US"/>
          </a:p>
        </p:txBody>
      </p:sp>
      <p:sp>
        <p:nvSpPr>
          <p:cNvPr id="13" name="TextBox 13"/>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4F52"/>
        </a:solidFill>
        <a:effectLst/>
      </p:bgPr>
    </p:bg>
    <p:spTree>
      <p:nvGrpSpPr>
        <p:cNvPr id="1" name=""/>
        <p:cNvGrpSpPr/>
        <p:nvPr/>
      </p:nvGrpSpPr>
      <p:grpSpPr>
        <a:xfrm>
          <a:off x="0" y="0"/>
          <a:ext cx="0" cy="0"/>
          <a:chOff x="0" y="0"/>
          <a:chExt cx="0" cy="0"/>
        </a:xfrm>
      </p:grpSpPr>
      <p:sp>
        <p:nvSpPr>
          <p:cNvPr id="2" name="Freeform 2"/>
          <p:cNvSpPr/>
          <p:nvPr/>
        </p:nvSpPr>
        <p:spPr>
          <a:xfrm>
            <a:off x="0" y="-1905000"/>
            <a:ext cx="19316700" cy="12877800"/>
          </a:xfrm>
          <a:custGeom>
            <a:avLst/>
            <a:gdLst/>
            <a:ahLst/>
            <a:cxnLst/>
            <a:rect l="l" t="t" r="r" b="b"/>
            <a:pathLst>
              <a:path w="19316700" h="12877800">
                <a:moveTo>
                  <a:pt x="0" y="0"/>
                </a:moveTo>
                <a:lnTo>
                  <a:pt x="19316700" y="0"/>
                </a:lnTo>
                <a:lnTo>
                  <a:pt x="19316700" y="12877800"/>
                </a:lnTo>
                <a:lnTo>
                  <a:pt x="0" y="128778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394066" y="-156190"/>
            <a:ext cx="19076131" cy="11128990"/>
            <a:chOff x="0" y="0"/>
            <a:chExt cx="5024166" cy="2931092"/>
          </a:xfrm>
        </p:grpSpPr>
        <p:sp>
          <p:nvSpPr>
            <p:cNvPr id="4" name="Freeform 4"/>
            <p:cNvSpPr/>
            <p:nvPr/>
          </p:nvSpPr>
          <p:spPr>
            <a:xfrm>
              <a:off x="0" y="0"/>
              <a:ext cx="5024166" cy="2931092"/>
            </a:xfrm>
            <a:custGeom>
              <a:avLst/>
              <a:gdLst/>
              <a:ahLst/>
              <a:cxnLst/>
              <a:rect l="l" t="t" r="r" b="b"/>
              <a:pathLst>
                <a:path w="5024166" h="2931092">
                  <a:moveTo>
                    <a:pt x="0" y="0"/>
                  </a:moveTo>
                  <a:lnTo>
                    <a:pt x="5024166" y="0"/>
                  </a:lnTo>
                  <a:lnTo>
                    <a:pt x="5024166" y="2931092"/>
                  </a:lnTo>
                  <a:lnTo>
                    <a:pt x="0" y="2931092"/>
                  </a:lnTo>
                  <a:close/>
                </a:path>
              </a:pathLst>
            </a:custGeom>
            <a:solidFill>
              <a:srgbClr val="000000">
                <a:alpha val="40000"/>
              </a:srgbClr>
            </a:solidFill>
          </p:spPr>
          <p:txBody>
            <a:bodyPr/>
            <a:lstStyle/>
            <a:p>
              <a:endParaRPr lang="en-US"/>
            </a:p>
          </p:txBody>
        </p:sp>
        <p:sp>
          <p:nvSpPr>
            <p:cNvPr id="5" name="TextBox 5"/>
            <p:cNvSpPr txBox="1"/>
            <p:nvPr/>
          </p:nvSpPr>
          <p:spPr>
            <a:xfrm>
              <a:off x="0" y="-38100"/>
              <a:ext cx="5024166" cy="2969192"/>
            </a:xfrm>
            <a:prstGeom prst="rect">
              <a:avLst/>
            </a:prstGeom>
          </p:spPr>
          <p:txBody>
            <a:bodyPr lIns="50800" tIns="50800" rIns="50800" bIns="50800" rtlCol="0" anchor="ctr"/>
            <a:lstStyle/>
            <a:p>
              <a:pPr algn="ctr">
                <a:lnSpc>
                  <a:spcPts val="2804"/>
                </a:lnSpc>
              </a:pPr>
              <a:endParaRPr/>
            </a:p>
          </p:txBody>
        </p:sp>
      </p:grpSp>
      <p:sp>
        <p:nvSpPr>
          <p:cNvPr id="6" name="Freeform 6"/>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9545003" y="5933209"/>
            <a:ext cx="7714297" cy="3325091"/>
            <a:chOff x="0" y="0"/>
            <a:chExt cx="6350000" cy="2737038"/>
          </a:xfrm>
        </p:grpSpPr>
        <p:sp>
          <p:nvSpPr>
            <p:cNvPr id="8" name="Freeform 8"/>
            <p:cNvSpPr/>
            <p:nvPr/>
          </p:nvSpPr>
          <p:spPr>
            <a:xfrm>
              <a:off x="0" y="0"/>
              <a:ext cx="6350000" cy="2737038"/>
            </a:xfrm>
            <a:custGeom>
              <a:avLst/>
              <a:gdLst/>
              <a:ahLst/>
              <a:cxnLst/>
              <a:rect l="l" t="t" r="r" b="b"/>
              <a:pathLst>
                <a:path w="6350000" h="2737038">
                  <a:moveTo>
                    <a:pt x="0" y="1368519"/>
                  </a:moveTo>
                  <a:cubicBezTo>
                    <a:pt x="0" y="613097"/>
                    <a:pt x="568960" y="0"/>
                    <a:pt x="1270000" y="0"/>
                  </a:cubicBezTo>
                  <a:lnTo>
                    <a:pt x="5080000" y="0"/>
                  </a:lnTo>
                  <a:cubicBezTo>
                    <a:pt x="5781040" y="0"/>
                    <a:pt x="6350000" y="613097"/>
                    <a:pt x="6350000" y="1368519"/>
                  </a:cubicBezTo>
                  <a:cubicBezTo>
                    <a:pt x="6350000" y="2123941"/>
                    <a:pt x="5781040" y="2737038"/>
                    <a:pt x="5080000" y="2737038"/>
                  </a:cubicBezTo>
                  <a:lnTo>
                    <a:pt x="1270000" y="2737038"/>
                  </a:lnTo>
                  <a:cubicBezTo>
                    <a:pt x="568960" y="2737038"/>
                    <a:pt x="0" y="2123941"/>
                    <a:pt x="0" y="1368519"/>
                  </a:cubicBezTo>
                  <a:close/>
                </a:path>
              </a:pathLst>
            </a:custGeom>
            <a:blipFill>
              <a:blip r:embed="rId5"/>
              <a:stretch>
                <a:fillRect t="-27140" b="-27140"/>
              </a:stretch>
            </a:blipFill>
          </p:spPr>
          <p:txBody>
            <a:bodyPr/>
            <a:lstStyle/>
            <a:p>
              <a:endParaRPr lang="en-US"/>
            </a:p>
          </p:txBody>
        </p:sp>
      </p:grpSp>
      <p:grpSp>
        <p:nvGrpSpPr>
          <p:cNvPr id="9" name="Group 9"/>
          <p:cNvGrpSpPr/>
          <p:nvPr/>
        </p:nvGrpSpPr>
        <p:grpSpPr>
          <a:xfrm>
            <a:off x="1390451" y="1699836"/>
            <a:ext cx="3002982" cy="4560726"/>
            <a:chOff x="0" y="0"/>
            <a:chExt cx="4181119" cy="6350000"/>
          </a:xfrm>
        </p:grpSpPr>
        <p:sp>
          <p:nvSpPr>
            <p:cNvPr id="10" name="Freeform 10"/>
            <p:cNvSpPr/>
            <p:nvPr/>
          </p:nvSpPr>
          <p:spPr>
            <a:xfrm>
              <a:off x="0" y="0"/>
              <a:ext cx="4181118" cy="6350000"/>
            </a:xfrm>
            <a:custGeom>
              <a:avLst/>
              <a:gdLst/>
              <a:ahLst/>
              <a:cxnLst/>
              <a:rect l="l" t="t" r="r" b="b"/>
              <a:pathLst>
                <a:path w="4181118" h="6350000">
                  <a:moveTo>
                    <a:pt x="2090559" y="6350000"/>
                  </a:moveTo>
                  <a:cubicBezTo>
                    <a:pt x="936571" y="6350000"/>
                    <a:pt x="0" y="5354320"/>
                    <a:pt x="0" y="4127500"/>
                  </a:cubicBezTo>
                  <a:lnTo>
                    <a:pt x="0" y="2222500"/>
                  </a:lnTo>
                  <a:cubicBezTo>
                    <a:pt x="0" y="995680"/>
                    <a:pt x="936571" y="0"/>
                    <a:pt x="2090559" y="0"/>
                  </a:cubicBezTo>
                  <a:cubicBezTo>
                    <a:pt x="3244548" y="0"/>
                    <a:pt x="4181118" y="995680"/>
                    <a:pt x="4181118" y="2222500"/>
                  </a:cubicBezTo>
                  <a:lnTo>
                    <a:pt x="4181118" y="4127500"/>
                  </a:lnTo>
                  <a:cubicBezTo>
                    <a:pt x="4181118" y="5354320"/>
                    <a:pt x="3244548" y="6350000"/>
                    <a:pt x="2090559" y="6350000"/>
                  </a:cubicBezTo>
                  <a:close/>
                </a:path>
              </a:pathLst>
            </a:custGeom>
            <a:blipFill>
              <a:blip r:embed="rId6"/>
              <a:stretch>
                <a:fillRect l="-107402" t="-23728" r="-111089"/>
              </a:stretch>
            </a:blipFill>
          </p:spPr>
          <p:txBody>
            <a:bodyPr/>
            <a:lstStyle/>
            <a:p>
              <a:endParaRPr lang="en-US"/>
            </a:p>
          </p:txBody>
        </p:sp>
      </p:grpSp>
      <p:grpSp>
        <p:nvGrpSpPr>
          <p:cNvPr id="11" name="Group 11"/>
          <p:cNvGrpSpPr/>
          <p:nvPr/>
        </p:nvGrpSpPr>
        <p:grpSpPr>
          <a:xfrm>
            <a:off x="4805830" y="1699836"/>
            <a:ext cx="3002982" cy="4560726"/>
            <a:chOff x="0" y="0"/>
            <a:chExt cx="4181119" cy="6350000"/>
          </a:xfrm>
        </p:grpSpPr>
        <p:sp>
          <p:nvSpPr>
            <p:cNvPr id="12" name="Freeform 12"/>
            <p:cNvSpPr/>
            <p:nvPr/>
          </p:nvSpPr>
          <p:spPr>
            <a:xfrm>
              <a:off x="0" y="0"/>
              <a:ext cx="4181118" cy="6350000"/>
            </a:xfrm>
            <a:custGeom>
              <a:avLst/>
              <a:gdLst/>
              <a:ahLst/>
              <a:cxnLst/>
              <a:rect l="l" t="t" r="r" b="b"/>
              <a:pathLst>
                <a:path w="4181118" h="6350000">
                  <a:moveTo>
                    <a:pt x="2090559" y="6350000"/>
                  </a:moveTo>
                  <a:cubicBezTo>
                    <a:pt x="936571" y="6350000"/>
                    <a:pt x="0" y="5354320"/>
                    <a:pt x="0" y="4127500"/>
                  </a:cubicBezTo>
                  <a:lnTo>
                    <a:pt x="0" y="2222500"/>
                  </a:lnTo>
                  <a:cubicBezTo>
                    <a:pt x="0" y="995680"/>
                    <a:pt x="936571" y="0"/>
                    <a:pt x="2090559" y="0"/>
                  </a:cubicBezTo>
                  <a:cubicBezTo>
                    <a:pt x="3244548" y="0"/>
                    <a:pt x="4181118" y="995680"/>
                    <a:pt x="4181118" y="2222500"/>
                  </a:cubicBezTo>
                  <a:lnTo>
                    <a:pt x="4181118" y="4127500"/>
                  </a:lnTo>
                  <a:cubicBezTo>
                    <a:pt x="4181118" y="5354320"/>
                    <a:pt x="3244548" y="6350000"/>
                    <a:pt x="2090559" y="6350000"/>
                  </a:cubicBezTo>
                  <a:close/>
                </a:path>
              </a:pathLst>
            </a:custGeom>
            <a:blipFill>
              <a:blip r:embed="rId7"/>
              <a:stretch>
                <a:fillRect l="-22139" r="-22139"/>
              </a:stretch>
            </a:blipFill>
          </p:spPr>
          <p:txBody>
            <a:bodyPr/>
            <a:lstStyle/>
            <a:p>
              <a:endParaRPr lang="en-US"/>
            </a:p>
          </p:txBody>
        </p:sp>
      </p:grpSp>
      <p:sp>
        <p:nvSpPr>
          <p:cNvPr id="13" name="TextBox 13"/>
          <p:cNvSpPr txBox="1"/>
          <p:nvPr/>
        </p:nvSpPr>
        <p:spPr>
          <a:xfrm>
            <a:off x="567512" y="6934960"/>
            <a:ext cx="9038858" cy="1865762"/>
          </a:xfrm>
          <a:prstGeom prst="rect">
            <a:avLst/>
          </a:prstGeom>
        </p:spPr>
        <p:txBody>
          <a:bodyPr lIns="0" tIns="0" rIns="0" bIns="0" rtlCol="0" anchor="t">
            <a:spAutoFit/>
          </a:bodyPr>
          <a:lstStyle/>
          <a:p>
            <a:pPr algn="ctr">
              <a:lnSpc>
                <a:spcPts val="13991"/>
              </a:lnSpc>
            </a:pPr>
            <a:r>
              <a:rPr lang="en-US" sz="14277" spc="-799">
                <a:solidFill>
                  <a:srgbClr val="CAD2C5"/>
                </a:solidFill>
                <a:latin typeface="Paytone One"/>
                <a:ea typeface="Paytone One"/>
                <a:cs typeface="Paytone One"/>
                <a:sym typeface="Paytone One"/>
              </a:rPr>
              <a:t>Hậu quả</a:t>
            </a:r>
          </a:p>
        </p:txBody>
      </p:sp>
      <p:sp>
        <p:nvSpPr>
          <p:cNvPr id="14" name="TextBox 14"/>
          <p:cNvSpPr txBox="1"/>
          <p:nvPr/>
        </p:nvSpPr>
        <p:spPr>
          <a:xfrm>
            <a:off x="8221208" y="817511"/>
            <a:ext cx="8553487" cy="4771915"/>
          </a:xfrm>
          <a:prstGeom prst="rect">
            <a:avLst/>
          </a:prstGeom>
        </p:spPr>
        <p:txBody>
          <a:bodyPr lIns="0" tIns="0" rIns="0" bIns="0" rtlCol="0" anchor="t">
            <a:spAutoFit/>
          </a:bodyPr>
          <a:lstStyle/>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Mất cân bằng sinh thái</a:t>
            </a:r>
          </a:p>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Suy giảm đa dạng sinh học</a:t>
            </a:r>
          </a:p>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Biến đổi khí hậu và ô nhiễm gia tăng</a:t>
            </a:r>
          </a:p>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Suy giảm nguồn tài nguyên</a:t>
            </a:r>
          </a:p>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Thiệt hại nông nghiệp</a:t>
            </a:r>
          </a:p>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Sức khỏe con người bị đe dọa</a:t>
            </a:r>
          </a:p>
          <a:p>
            <a:pPr marL="836894" lvl="1" indent="-418447" algn="just">
              <a:lnSpc>
                <a:spcPts val="5426"/>
              </a:lnSpc>
              <a:buFont typeface="Arial"/>
              <a:buChar char="•"/>
            </a:pPr>
            <a:r>
              <a:rPr lang="en-US" sz="3876" b="1" spc="-155">
                <a:solidFill>
                  <a:srgbClr val="CAD2C5"/>
                </a:solidFill>
                <a:latin typeface="Muli Semi-Bold"/>
                <a:ea typeface="Muli Semi-Bold"/>
                <a:cs typeface="Muli Semi-Bold"/>
                <a:sym typeface="Muli Semi-Bold"/>
              </a:rPr>
              <a:t>Tăng nguy cơ thiên tai toàn cầu</a:t>
            </a:r>
          </a:p>
        </p:txBody>
      </p:sp>
      <p:sp>
        <p:nvSpPr>
          <p:cNvPr id="15" name="TextBox 15"/>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CAD2C5"/>
                </a:solidFill>
                <a:latin typeface="Muli"/>
                <a:ea typeface="Muli"/>
                <a:cs typeface="Muli"/>
                <a:sym typeface="Muli"/>
              </a:rPr>
              <a:t>HĐTN 12</a:t>
            </a:r>
          </a:p>
        </p:txBody>
      </p:sp>
    </p:spTree>
  </p:cSld>
  <p:clrMapOvr>
    <a:masterClrMapping/>
  </p:clrMapOvr>
  <p:transition>
    <p:cover dir="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AD2C5"/>
        </a:solidFill>
        <a:effectLst/>
      </p:bgPr>
    </p:bg>
    <p:spTree>
      <p:nvGrpSpPr>
        <p:cNvPr id="1" name=""/>
        <p:cNvGrpSpPr/>
        <p:nvPr/>
      </p:nvGrpSpPr>
      <p:grpSpPr>
        <a:xfrm>
          <a:off x="0" y="0"/>
          <a:ext cx="0" cy="0"/>
          <a:chOff x="0" y="0"/>
          <a:chExt cx="0" cy="0"/>
        </a:xfrm>
      </p:grpSpPr>
      <p:sp>
        <p:nvSpPr>
          <p:cNvPr id="2" name="Freeform 2"/>
          <p:cNvSpPr/>
          <p:nvPr/>
        </p:nvSpPr>
        <p:spPr>
          <a:xfrm>
            <a:off x="1028700" y="1077676"/>
            <a:ext cx="203586" cy="203586"/>
          </a:xfrm>
          <a:custGeom>
            <a:avLst/>
            <a:gdLst/>
            <a:ahLst/>
            <a:cxnLst/>
            <a:rect l="l" t="t" r="r" b="b"/>
            <a:pathLst>
              <a:path w="203586" h="203586">
                <a:moveTo>
                  <a:pt x="0" y="0"/>
                </a:moveTo>
                <a:lnTo>
                  <a:pt x="203586" y="0"/>
                </a:lnTo>
                <a:lnTo>
                  <a:pt x="203586" y="203586"/>
                </a:lnTo>
                <a:lnTo>
                  <a:pt x="0" y="203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2301872" y="4819641"/>
            <a:ext cx="2295914" cy="4591828"/>
            <a:chOff x="0" y="0"/>
            <a:chExt cx="3175000" cy="6350000"/>
          </a:xfrm>
        </p:grpSpPr>
        <p:sp>
          <p:nvSpPr>
            <p:cNvPr id="4" name="Freeform 4"/>
            <p:cNvSpPr/>
            <p:nvPr/>
          </p:nvSpPr>
          <p:spPr>
            <a:xfrm>
              <a:off x="0" y="0"/>
              <a:ext cx="3175000" cy="6350000"/>
            </a:xfrm>
            <a:custGeom>
              <a:avLst/>
              <a:gdLst/>
              <a:ahLst/>
              <a:cxnLst/>
              <a:rect l="l" t="t" r="r" b="b"/>
              <a:pathLst>
                <a:path w="3175000" h="6350000">
                  <a:moveTo>
                    <a:pt x="1587500" y="6350000"/>
                  </a:moveTo>
                  <a:cubicBezTo>
                    <a:pt x="711200" y="6350000"/>
                    <a:pt x="0" y="5638800"/>
                    <a:pt x="0" y="4762500"/>
                  </a:cubicBezTo>
                  <a:lnTo>
                    <a:pt x="0" y="1587500"/>
                  </a:lnTo>
                  <a:cubicBezTo>
                    <a:pt x="0" y="711200"/>
                    <a:pt x="711200" y="0"/>
                    <a:pt x="1587500" y="0"/>
                  </a:cubicBez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00273" r="-100273"/>
              </a:stretch>
            </a:blipFill>
          </p:spPr>
          <p:txBody>
            <a:bodyPr/>
            <a:lstStyle/>
            <a:p>
              <a:endParaRPr lang="en-US"/>
            </a:p>
          </p:txBody>
        </p:sp>
      </p:grpSp>
      <p:grpSp>
        <p:nvGrpSpPr>
          <p:cNvPr id="5" name="Group 5"/>
          <p:cNvGrpSpPr/>
          <p:nvPr/>
        </p:nvGrpSpPr>
        <p:grpSpPr>
          <a:xfrm>
            <a:off x="14281454" y="851899"/>
            <a:ext cx="3497384" cy="4996263"/>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5"/>
              <a:stretch>
                <a:fillRect l="-57411" r="-57411"/>
              </a:stretch>
            </a:blipFill>
          </p:spPr>
          <p:txBody>
            <a:bodyPr/>
            <a:lstStyle/>
            <a:p>
              <a:endParaRPr lang="en-US"/>
            </a:p>
          </p:txBody>
        </p:sp>
      </p:grpSp>
      <p:sp>
        <p:nvSpPr>
          <p:cNvPr id="7" name="TextBox 7"/>
          <p:cNvSpPr txBox="1"/>
          <p:nvPr/>
        </p:nvSpPr>
        <p:spPr>
          <a:xfrm>
            <a:off x="886688" y="3851735"/>
            <a:ext cx="11096797" cy="5119319"/>
          </a:xfrm>
          <a:prstGeom prst="rect">
            <a:avLst/>
          </a:prstGeom>
        </p:spPr>
        <p:txBody>
          <a:bodyPr lIns="0" tIns="0" rIns="0" bIns="0" rtlCol="0" anchor="t">
            <a:spAutoFit/>
          </a:bodyPr>
          <a:lstStyle/>
          <a:p>
            <a:pPr marL="787478" lvl="1" indent="-393739" algn="just">
              <a:lnSpc>
                <a:spcPts val="5106"/>
              </a:lnSpc>
              <a:buFont typeface="Arial"/>
              <a:buChar char="•"/>
            </a:pPr>
            <a:r>
              <a:rPr lang="en-US" sz="3647" b="1" spc="-145">
                <a:solidFill>
                  <a:srgbClr val="354F52"/>
                </a:solidFill>
                <a:latin typeface="Muli Semi-Bold"/>
                <a:ea typeface="Muli Semi-Bold"/>
                <a:cs typeface="Muli Semi-Bold"/>
                <a:sym typeface="Muli Semi-Bold"/>
              </a:rPr>
              <a:t>Tăng diện tích rừng, đẩy mạnh trồng cây xanh</a:t>
            </a:r>
          </a:p>
          <a:p>
            <a:pPr marL="787478" lvl="1" indent="-393739" algn="just">
              <a:lnSpc>
                <a:spcPts val="5106"/>
              </a:lnSpc>
              <a:buFont typeface="Arial"/>
              <a:buChar char="•"/>
            </a:pPr>
            <a:r>
              <a:rPr lang="en-US" sz="3647" b="1" spc="-145">
                <a:solidFill>
                  <a:srgbClr val="354F52"/>
                </a:solidFill>
                <a:latin typeface="Muli Semi-Bold"/>
                <a:ea typeface="Muli Semi-Bold"/>
                <a:cs typeface="Muli Semi-Bold"/>
                <a:sym typeface="Muli Semi-Bold"/>
              </a:rPr>
              <a:t>Phát triển kinh tế xanh</a:t>
            </a:r>
          </a:p>
          <a:p>
            <a:pPr marL="787478" lvl="1" indent="-393739" algn="just">
              <a:lnSpc>
                <a:spcPts val="5106"/>
              </a:lnSpc>
              <a:buFont typeface="Arial"/>
              <a:buChar char="•"/>
            </a:pPr>
            <a:r>
              <a:rPr lang="en-US" sz="3647" b="1" spc="-145">
                <a:solidFill>
                  <a:srgbClr val="354F52"/>
                </a:solidFill>
                <a:latin typeface="Muli Semi-Bold"/>
                <a:ea typeface="Muli Semi-Bold"/>
                <a:cs typeface="Muli Semi-Bold"/>
                <a:sym typeface="Muli Semi-Bold"/>
              </a:rPr>
              <a:t>Tăng cường xử phạt các hành vi săn bắn, buôn bán động vật hoang dã</a:t>
            </a:r>
          </a:p>
          <a:p>
            <a:pPr marL="787478" lvl="1" indent="-393739" algn="just">
              <a:lnSpc>
                <a:spcPts val="5106"/>
              </a:lnSpc>
              <a:buFont typeface="Arial"/>
              <a:buChar char="•"/>
            </a:pPr>
            <a:r>
              <a:rPr lang="en-US" sz="3647" b="1" spc="-145">
                <a:solidFill>
                  <a:srgbClr val="354F52"/>
                </a:solidFill>
                <a:latin typeface="Muli Semi-Bold"/>
                <a:ea typeface="Muli Semi-Bold"/>
                <a:cs typeface="Muli Semi-Bold"/>
                <a:sym typeface="Muli Semi-Bold"/>
              </a:rPr>
              <a:t>Tuyên truyền,giáo dục ý thức bảo vệ môi trường</a:t>
            </a:r>
          </a:p>
          <a:p>
            <a:pPr marL="787478" lvl="1" indent="-393739" algn="just">
              <a:lnSpc>
                <a:spcPts val="5106"/>
              </a:lnSpc>
              <a:buFont typeface="Arial"/>
              <a:buChar char="•"/>
            </a:pPr>
            <a:r>
              <a:rPr lang="en-US" sz="3647" b="1" spc="-145">
                <a:solidFill>
                  <a:srgbClr val="354F52"/>
                </a:solidFill>
                <a:latin typeface="Muli Semi-Bold"/>
                <a:ea typeface="Muli Semi-Bold"/>
                <a:cs typeface="Muli Semi-Bold"/>
                <a:sym typeface="Muli Semi-Bold"/>
              </a:rPr>
              <a:t>Khuyến khích du lịch sinh thái bền vững</a:t>
            </a:r>
          </a:p>
          <a:p>
            <a:pPr marL="787478" lvl="1" indent="-393739" algn="just">
              <a:lnSpc>
                <a:spcPts val="5106"/>
              </a:lnSpc>
              <a:buFont typeface="Arial"/>
              <a:buChar char="•"/>
            </a:pPr>
            <a:r>
              <a:rPr lang="en-US" sz="3647" b="1" spc="-145">
                <a:solidFill>
                  <a:srgbClr val="354F52"/>
                </a:solidFill>
                <a:latin typeface="Muli Semi-Bold"/>
                <a:ea typeface="Muli Semi-Bold"/>
                <a:cs typeface="Muli Semi-Bold"/>
                <a:sym typeface="Muli Semi-Bold"/>
              </a:rPr>
              <a:t>Quản lí tốt chất thải, giảm rác thải nhựa, xử lí nước thải công nghiệp</a:t>
            </a:r>
          </a:p>
        </p:txBody>
      </p:sp>
      <p:sp>
        <p:nvSpPr>
          <p:cNvPr id="8" name="TextBox 8"/>
          <p:cNvSpPr txBox="1"/>
          <p:nvPr/>
        </p:nvSpPr>
        <p:spPr>
          <a:xfrm>
            <a:off x="1390451" y="1843843"/>
            <a:ext cx="9038858" cy="1865762"/>
          </a:xfrm>
          <a:prstGeom prst="rect">
            <a:avLst/>
          </a:prstGeom>
        </p:spPr>
        <p:txBody>
          <a:bodyPr lIns="0" tIns="0" rIns="0" bIns="0" rtlCol="0" anchor="t">
            <a:spAutoFit/>
          </a:bodyPr>
          <a:lstStyle/>
          <a:p>
            <a:pPr algn="ctr">
              <a:lnSpc>
                <a:spcPts val="13991"/>
              </a:lnSpc>
            </a:pPr>
            <a:r>
              <a:rPr lang="en-US" sz="14277" spc="-799">
                <a:solidFill>
                  <a:srgbClr val="354F52"/>
                </a:solidFill>
                <a:latin typeface="Paytone One"/>
                <a:ea typeface="Paytone One"/>
                <a:cs typeface="Paytone One"/>
                <a:sym typeface="Paytone One"/>
              </a:rPr>
              <a:t>Giải pháp</a:t>
            </a:r>
          </a:p>
        </p:txBody>
      </p:sp>
      <p:grpSp>
        <p:nvGrpSpPr>
          <p:cNvPr id="9" name="Group 9"/>
          <p:cNvGrpSpPr/>
          <p:nvPr/>
        </p:nvGrpSpPr>
        <p:grpSpPr>
          <a:xfrm>
            <a:off x="11096528" y="1222630"/>
            <a:ext cx="2410689" cy="3443842"/>
            <a:chOff x="0" y="0"/>
            <a:chExt cx="4445000" cy="6350000"/>
          </a:xfrm>
        </p:grpSpPr>
        <p:sp>
          <p:nvSpPr>
            <p:cNvPr id="10" name="Freeform 10"/>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6"/>
              <a:stretch>
                <a:fillRect l="-52095" r="-62836"/>
              </a:stretch>
            </a:blipFill>
          </p:spPr>
          <p:txBody>
            <a:bodyPr/>
            <a:lstStyle/>
            <a:p>
              <a:endParaRPr lang="en-US"/>
            </a:p>
          </p:txBody>
        </p:sp>
      </p:grpSp>
      <p:sp>
        <p:nvSpPr>
          <p:cNvPr id="11" name="TextBox 11"/>
          <p:cNvSpPr txBox="1"/>
          <p:nvPr/>
        </p:nvSpPr>
        <p:spPr>
          <a:xfrm>
            <a:off x="1390451" y="990600"/>
            <a:ext cx="1424579" cy="339638"/>
          </a:xfrm>
          <a:prstGeom prst="rect">
            <a:avLst/>
          </a:prstGeom>
        </p:spPr>
        <p:txBody>
          <a:bodyPr lIns="0" tIns="0" rIns="0" bIns="0" rtlCol="0" anchor="t">
            <a:spAutoFit/>
          </a:bodyPr>
          <a:lstStyle/>
          <a:p>
            <a:pPr algn="l">
              <a:lnSpc>
                <a:spcPts val="2804"/>
              </a:lnSpc>
            </a:pPr>
            <a:r>
              <a:rPr lang="en-US" sz="2003" spc="-120">
                <a:solidFill>
                  <a:srgbClr val="354F52"/>
                </a:solidFill>
                <a:latin typeface="Muli"/>
                <a:ea typeface="Muli"/>
                <a:cs typeface="Muli"/>
                <a:sym typeface="Muli"/>
              </a:rPr>
              <a:t>HĐTN 12</a:t>
            </a:r>
          </a:p>
        </p:txBody>
      </p:sp>
    </p:spTree>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726026">
            <a:off x="11221879" y="1318678"/>
            <a:ext cx="7555976" cy="3340616"/>
          </a:xfrm>
          <a:custGeom>
            <a:avLst/>
            <a:gdLst/>
            <a:ahLst/>
            <a:cxnLst/>
            <a:rect l="l" t="t" r="r" b="b"/>
            <a:pathLst>
              <a:path w="7555976" h="3340616">
                <a:moveTo>
                  <a:pt x="0" y="0"/>
                </a:moveTo>
                <a:lnTo>
                  <a:pt x="7555976" y="0"/>
                </a:lnTo>
                <a:lnTo>
                  <a:pt x="7555976" y="3340616"/>
                </a:lnTo>
                <a:lnTo>
                  <a:pt x="0" y="3340616"/>
                </a:lnTo>
                <a:lnTo>
                  <a:pt x="0" y="0"/>
                </a:lnTo>
                <a:close/>
              </a:path>
            </a:pathLst>
          </a:custGeom>
          <a:blipFill>
            <a:blip r:embed="rId3"/>
            <a:stretch>
              <a:fillRect/>
            </a:stretch>
          </a:blipFill>
        </p:spPr>
        <p:txBody>
          <a:bodyPr/>
          <a:lstStyle/>
          <a:p>
            <a:endParaRPr lang="en-US"/>
          </a:p>
        </p:txBody>
      </p:sp>
      <p:sp>
        <p:nvSpPr>
          <p:cNvPr id="4" name="Freeform 4"/>
          <p:cNvSpPr/>
          <p:nvPr/>
        </p:nvSpPr>
        <p:spPr>
          <a:xfrm>
            <a:off x="-673987" y="7752577"/>
            <a:ext cx="19635974" cy="10652516"/>
          </a:xfrm>
          <a:custGeom>
            <a:avLst/>
            <a:gdLst/>
            <a:ahLst/>
            <a:cxnLst/>
            <a:rect l="l" t="t" r="r" b="b"/>
            <a:pathLst>
              <a:path w="19635974" h="10652516">
                <a:moveTo>
                  <a:pt x="0" y="0"/>
                </a:moveTo>
                <a:lnTo>
                  <a:pt x="19635974" y="0"/>
                </a:lnTo>
                <a:lnTo>
                  <a:pt x="19635974" y="10652516"/>
                </a:lnTo>
                <a:lnTo>
                  <a:pt x="0" y="10652516"/>
                </a:lnTo>
                <a:lnTo>
                  <a:pt x="0" y="0"/>
                </a:lnTo>
                <a:close/>
              </a:path>
            </a:pathLst>
          </a:custGeom>
          <a:blipFill>
            <a:blip r:embed="rId4"/>
            <a:stretch>
              <a:fillRect/>
            </a:stretch>
          </a:blipFill>
        </p:spPr>
        <p:txBody>
          <a:bodyPr/>
          <a:lstStyle/>
          <a:p>
            <a:endParaRPr lang="en-US"/>
          </a:p>
        </p:txBody>
      </p:sp>
      <p:sp>
        <p:nvSpPr>
          <p:cNvPr id="5" name="Freeform 5"/>
          <p:cNvSpPr/>
          <p:nvPr/>
        </p:nvSpPr>
        <p:spPr>
          <a:xfrm rot="-10800000">
            <a:off x="5389824" y="8967689"/>
            <a:ext cx="3794268" cy="1677506"/>
          </a:xfrm>
          <a:custGeom>
            <a:avLst/>
            <a:gdLst/>
            <a:ahLst/>
            <a:cxnLst/>
            <a:rect l="l" t="t" r="r" b="b"/>
            <a:pathLst>
              <a:path w="3794268" h="1677506">
                <a:moveTo>
                  <a:pt x="0" y="0"/>
                </a:moveTo>
                <a:lnTo>
                  <a:pt x="3794268" y="0"/>
                </a:lnTo>
                <a:lnTo>
                  <a:pt x="3794268" y="1677506"/>
                </a:lnTo>
                <a:lnTo>
                  <a:pt x="0" y="1677506"/>
                </a:lnTo>
                <a:lnTo>
                  <a:pt x="0" y="0"/>
                </a:lnTo>
                <a:close/>
              </a:path>
            </a:pathLst>
          </a:custGeom>
          <a:blipFill>
            <a:blip r:embed="rId3"/>
            <a:stretch>
              <a:fillRect/>
            </a:stretch>
          </a:blipFill>
        </p:spPr>
        <p:txBody>
          <a:bodyPr/>
          <a:lstStyle/>
          <a:p>
            <a:endParaRPr lang="en-US"/>
          </a:p>
        </p:txBody>
      </p:sp>
      <p:sp>
        <p:nvSpPr>
          <p:cNvPr id="6" name="Freeform 6"/>
          <p:cNvSpPr/>
          <p:nvPr/>
        </p:nvSpPr>
        <p:spPr>
          <a:xfrm>
            <a:off x="14298217" y="7896210"/>
            <a:ext cx="4817207" cy="2748985"/>
          </a:xfrm>
          <a:custGeom>
            <a:avLst/>
            <a:gdLst/>
            <a:ahLst/>
            <a:cxnLst/>
            <a:rect l="l" t="t" r="r" b="b"/>
            <a:pathLst>
              <a:path w="4817207" h="2748985">
                <a:moveTo>
                  <a:pt x="0" y="0"/>
                </a:moveTo>
                <a:lnTo>
                  <a:pt x="4817207" y="0"/>
                </a:lnTo>
                <a:lnTo>
                  <a:pt x="4817207" y="2748985"/>
                </a:lnTo>
                <a:lnTo>
                  <a:pt x="0" y="2748985"/>
                </a:lnTo>
                <a:lnTo>
                  <a:pt x="0" y="0"/>
                </a:lnTo>
                <a:close/>
              </a:path>
            </a:pathLst>
          </a:custGeom>
          <a:blipFill>
            <a:blip r:embed="rId5"/>
            <a:stretch>
              <a:fillRect/>
            </a:stretch>
          </a:blipFill>
        </p:spPr>
        <p:txBody>
          <a:bodyPr/>
          <a:lstStyle/>
          <a:p>
            <a:endParaRPr lang="en-US"/>
          </a:p>
        </p:txBody>
      </p:sp>
      <p:sp>
        <p:nvSpPr>
          <p:cNvPr id="7" name="Freeform 7"/>
          <p:cNvSpPr/>
          <p:nvPr/>
        </p:nvSpPr>
        <p:spPr>
          <a:xfrm>
            <a:off x="2764548" y="1102094"/>
            <a:ext cx="12758903" cy="6794116"/>
          </a:xfrm>
          <a:custGeom>
            <a:avLst/>
            <a:gdLst/>
            <a:ahLst/>
            <a:cxnLst/>
            <a:rect l="l" t="t" r="r" b="b"/>
            <a:pathLst>
              <a:path w="12758903" h="6794116">
                <a:moveTo>
                  <a:pt x="0" y="0"/>
                </a:moveTo>
                <a:lnTo>
                  <a:pt x="12758904" y="0"/>
                </a:lnTo>
                <a:lnTo>
                  <a:pt x="12758904" y="6794116"/>
                </a:lnTo>
                <a:lnTo>
                  <a:pt x="0" y="67941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6317" y="2736175"/>
            <a:ext cx="4743507" cy="7070268"/>
          </a:xfrm>
          <a:custGeom>
            <a:avLst/>
            <a:gdLst/>
            <a:ahLst/>
            <a:cxnLst/>
            <a:rect l="l" t="t" r="r" b="b"/>
            <a:pathLst>
              <a:path w="4743507" h="7070268">
                <a:moveTo>
                  <a:pt x="0" y="0"/>
                </a:moveTo>
                <a:lnTo>
                  <a:pt x="4743507" y="0"/>
                </a:lnTo>
                <a:lnTo>
                  <a:pt x="4743507" y="7070267"/>
                </a:lnTo>
                <a:lnTo>
                  <a:pt x="0" y="7070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635589" y="6212333"/>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2521770" y="2536150"/>
            <a:ext cx="13244460" cy="3631564"/>
          </a:xfrm>
          <a:prstGeom prst="rect">
            <a:avLst/>
          </a:prstGeom>
        </p:spPr>
        <p:txBody>
          <a:bodyPr lIns="0" tIns="0" rIns="0" bIns="0" rtlCol="0" anchor="t">
            <a:spAutoFit/>
          </a:bodyPr>
          <a:lstStyle/>
          <a:p>
            <a:pPr algn="ctr">
              <a:lnSpc>
                <a:spcPts val="14560"/>
              </a:lnSpc>
            </a:pPr>
            <a:r>
              <a:rPr lang="en-US" sz="10400">
                <a:solidFill>
                  <a:srgbClr val="000000"/>
                </a:solidFill>
                <a:latin typeface="Paytone One"/>
                <a:ea typeface="Paytone One"/>
                <a:cs typeface="Paytone One"/>
                <a:sym typeface="Paytone One"/>
              </a:rPr>
              <a:t>CÂU HỎI</a:t>
            </a:r>
          </a:p>
          <a:p>
            <a:pPr algn="ctr">
              <a:lnSpc>
                <a:spcPts val="14560"/>
              </a:lnSpc>
              <a:spcBef>
                <a:spcPct val="0"/>
              </a:spcBef>
            </a:pPr>
            <a:r>
              <a:rPr lang="en-US" sz="10400">
                <a:solidFill>
                  <a:srgbClr val="000000"/>
                </a:solidFill>
                <a:latin typeface="Paytone One"/>
                <a:ea typeface="Paytone One"/>
                <a:cs typeface="Paytone One"/>
                <a:sym typeface="Paytone One"/>
              </a:rPr>
              <a:t>CỦNG CỐ</a:t>
            </a:r>
          </a:p>
        </p:txBody>
      </p:sp>
      <p:sp>
        <p:nvSpPr>
          <p:cNvPr id="11" name="Freeform 11"/>
          <p:cNvSpPr/>
          <p:nvPr/>
        </p:nvSpPr>
        <p:spPr>
          <a:xfrm>
            <a:off x="-2107174" y="925097"/>
            <a:ext cx="4214347" cy="1642689"/>
          </a:xfrm>
          <a:custGeom>
            <a:avLst/>
            <a:gdLst/>
            <a:ahLst/>
            <a:cxnLst/>
            <a:rect l="l" t="t" r="r" b="b"/>
            <a:pathLst>
              <a:path w="4214347" h="1642689">
                <a:moveTo>
                  <a:pt x="0" y="0"/>
                </a:moveTo>
                <a:lnTo>
                  <a:pt x="4214348" y="0"/>
                </a:lnTo>
                <a:lnTo>
                  <a:pt x="4214348" y="1642689"/>
                </a:lnTo>
                <a:lnTo>
                  <a:pt x="0" y="1642689"/>
                </a:lnTo>
                <a:lnTo>
                  <a:pt x="0" y="0"/>
                </a:lnTo>
                <a:close/>
              </a:path>
            </a:pathLst>
          </a:custGeom>
          <a:blipFill>
            <a:blip r:embed="rId10"/>
            <a:stretch>
              <a:fillRect/>
            </a:stretch>
          </a:blipFill>
        </p:spPr>
        <p:txBody>
          <a:bodyPr/>
          <a:lstStyle/>
          <a:p>
            <a:endParaRPr lang="en-US"/>
          </a:p>
        </p:txBody>
      </p:sp>
      <p:sp>
        <p:nvSpPr>
          <p:cNvPr id="12" name="TextBox 12"/>
          <p:cNvSpPr txBox="1"/>
          <p:nvPr/>
        </p:nvSpPr>
        <p:spPr>
          <a:xfrm>
            <a:off x="4175270" y="6136133"/>
            <a:ext cx="9937460" cy="748521"/>
          </a:xfrm>
          <a:prstGeom prst="rect">
            <a:avLst/>
          </a:prstGeom>
        </p:spPr>
        <p:txBody>
          <a:bodyPr lIns="0" tIns="0" rIns="0" bIns="0" rtlCol="0" anchor="t">
            <a:spAutoFit/>
          </a:bodyPr>
          <a:lstStyle/>
          <a:p>
            <a:pPr algn="ctr">
              <a:lnSpc>
                <a:spcPts val="6231"/>
              </a:lnSpc>
              <a:spcBef>
                <a:spcPct val="0"/>
              </a:spcBef>
            </a:pPr>
            <a:r>
              <a:rPr lang="en-US" sz="4450" b="1">
                <a:solidFill>
                  <a:srgbClr val="000000"/>
                </a:solidFill>
                <a:latin typeface="Playpen Sans Bold"/>
                <a:ea typeface="Playpen Sans Bold"/>
                <a:cs typeface="Playpen Sans Bold"/>
                <a:sym typeface="Playpen Sans Bold"/>
              </a:rPr>
              <a:t>Let’s Play Together!</a:t>
            </a:r>
          </a:p>
        </p:txBody>
      </p:sp>
    </p:spTree>
  </p:cSld>
  <p:clrMapOvr>
    <a:masterClrMapping/>
  </p:clrMapOvr>
  <p:transition>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2398209">
            <a:off x="-686847" y="393510"/>
            <a:ext cx="7803753" cy="4916999"/>
          </a:xfrm>
          <a:custGeom>
            <a:avLst/>
            <a:gdLst/>
            <a:ahLst/>
            <a:cxnLst/>
            <a:rect l="l" t="t" r="r" b="b"/>
            <a:pathLst>
              <a:path w="7803753" h="4916999">
                <a:moveTo>
                  <a:pt x="0" y="0"/>
                </a:moveTo>
                <a:lnTo>
                  <a:pt x="7803753" y="0"/>
                </a:lnTo>
                <a:lnTo>
                  <a:pt x="7803753" y="4916999"/>
                </a:lnTo>
                <a:lnTo>
                  <a:pt x="0" y="4916999"/>
                </a:lnTo>
                <a:lnTo>
                  <a:pt x="0" y="0"/>
                </a:lnTo>
                <a:close/>
              </a:path>
            </a:pathLst>
          </a:custGeom>
          <a:blipFill>
            <a:blip r:embed="rId3"/>
            <a:stretch>
              <a:fillRect/>
            </a:stretch>
          </a:blipFill>
        </p:spPr>
        <p:txBody>
          <a:bodyPr/>
          <a:lstStyle/>
          <a:p>
            <a:endParaRPr lang="en-US"/>
          </a:p>
        </p:txBody>
      </p:sp>
      <p:sp>
        <p:nvSpPr>
          <p:cNvPr id="4" name="Freeform 4"/>
          <p:cNvSpPr/>
          <p:nvPr/>
        </p:nvSpPr>
        <p:spPr>
          <a:xfrm>
            <a:off x="5179683" y="754601"/>
            <a:ext cx="7928634" cy="1486619"/>
          </a:xfrm>
          <a:custGeom>
            <a:avLst/>
            <a:gdLst/>
            <a:ahLst/>
            <a:cxnLst/>
            <a:rect l="l" t="t" r="r" b="b"/>
            <a:pathLst>
              <a:path w="7928634" h="1486619">
                <a:moveTo>
                  <a:pt x="0" y="0"/>
                </a:moveTo>
                <a:lnTo>
                  <a:pt x="7928634" y="0"/>
                </a:lnTo>
                <a:lnTo>
                  <a:pt x="7928634" y="1486619"/>
                </a:lnTo>
                <a:lnTo>
                  <a:pt x="0" y="1486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3987" y="8147660"/>
            <a:ext cx="19635974" cy="10652516"/>
          </a:xfrm>
          <a:custGeom>
            <a:avLst/>
            <a:gdLst/>
            <a:ahLst/>
            <a:cxnLst/>
            <a:rect l="l" t="t" r="r" b="b"/>
            <a:pathLst>
              <a:path w="19635974" h="10652516">
                <a:moveTo>
                  <a:pt x="0" y="0"/>
                </a:moveTo>
                <a:lnTo>
                  <a:pt x="19635974" y="0"/>
                </a:lnTo>
                <a:lnTo>
                  <a:pt x="19635974" y="10652515"/>
                </a:lnTo>
                <a:lnTo>
                  <a:pt x="0" y="10652515"/>
                </a:lnTo>
                <a:lnTo>
                  <a:pt x="0" y="0"/>
                </a:lnTo>
                <a:close/>
              </a:path>
            </a:pathLst>
          </a:custGeom>
          <a:blipFill>
            <a:blip r:embed="rId6"/>
            <a:stretch>
              <a:fillRect/>
            </a:stretch>
          </a:blipFill>
        </p:spPr>
        <p:txBody>
          <a:bodyPr/>
          <a:lstStyle/>
          <a:p>
            <a:endParaRPr lang="en-US"/>
          </a:p>
        </p:txBody>
      </p:sp>
      <p:sp>
        <p:nvSpPr>
          <p:cNvPr id="6" name="Freeform 6"/>
          <p:cNvSpPr/>
          <p:nvPr/>
        </p:nvSpPr>
        <p:spPr>
          <a:xfrm>
            <a:off x="14369653" y="3219615"/>
            <a:ext cx="3858064" cy="6610390"/>
          </a:xfrm>
          <a:custGeom>
            <a:avLst/>
            <a:gdLst/>
            <a:ahLst/>
            <a:cxnLst/>
            <a:rect l="l" t="t" r="r" b="b"/>
            <a:pathLst>
              <a:path w="3858064" h="6610390">
                <a:moveTo>
                  <a:pt x="0" y="0"/>
                </a:moveTo>
                <a:lnTo>
                  <a:pt x="3858064" y="0"/>
                </a:lnTo>
                <a:lnTo>
                  <a:pt x="3858064" y="6610390"/>
                </a:lnTo>
                <a:lnTo>
                  <a:pt x="0" y="66103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19799" y="4621387"/>
            <a:ext cx="4214347" cy="1642689"/>
          </a:xfrm>
          <a:custGeom>
            <a:avLst/>
            <a:gdLst/>
            <a:ahLst/>
            <a:cxnLst/>
            <a:rect l="l" t="t" r="r" b="b"/>
            <a:pathLst>
              <a:path w="4214347" h="1642689">
                <a:moveTo>
                  <a:pt x="0" y="0"/>
                </a:moveTo>
                <a:lnTo>
                  <a:pt x="4214347" y="0"/>
                </a:lnTo>
                <a:lnTo>
                  <a:pt x="4214347" y="1642690"/>
                </a:lnTo>
                <a:lnTo>
                  <a:pt x="0" y="1642690"/>
                </a:lnTo>
                <a:lnTo>
                  <a:pt x="0" y="0"/>
                </a:lnTo>
                <a:close/>
              </a:path>
            </a:pathLst>
          </a:custGeom>
          <a:blipFill>
            <a:blip r:embed="rId9"/>
            <a:stretch>
              <a:fillRect/>
            </a:stretch>
          </a:blipFill>
        </p:spPr>
        <p:txBody>
          <a:bodyPr/>
          <a:lstStyle/>
          <a:p>
            <a:endParaRPr lang="en-US"/>
          </a:p>
        </p:txBody>
      </p:sp>
      <p:sp>
        <p:nvSpPr>
          <p:cNvPr id="8" name="Freeform 8"/>
          <p:cNvSpPr/>
          <p:nvPr/>
        </p:nvSpPr>
        <p:spPr>
          <a:xfrm>
            <a:off x="15793860" y="754601"/>
            <a:ext cx="4214347" cy="1642689"/>
          </a:xfrm>
          <a:custGeom>
            <a:avLst/>
            <a:gdLst/>
            <a:ahLst/>
            <a:cxnLst/>
            <a:rect l="l" t="t" r="r" b="b"/>
            <a:pathLst>
              <a:path w="4214347" h="1642689">
                <a:moveTo>
                  <a:pt x="0" y="0"/>
                </a:moveTo>
                <a:lnTo>
                  <a:pt x="4214347" y="0"/>
                </a:lnTo>
                <a:lnTo>
                  <a:pt x="4214347" y="1642689"/>
                </a:lnTo>
                <a:lnTo>
                  <a:pt x="0" y="1642689"/>
                </a:lnTo>
                <a:lnTo>
                  <a:pt x="0" y="0"/>
                </a:lnTo>
                <a:close/>
              </a:path>
            </a:pathLst>
          </a:custGeom>
          <a:blipFill>
            <a:blip r:embed="rId9"/>
            <a:stretch>
              <a:fillRect/>
            </a:stretch>
          </a:blipFill>
        </p:spPr>
        <p:txBody>
          <a:bodyPr/>
          <a:lstStyle/>
          <a:p>
            <a:endParaRPr lang="en-US"/>
          </a:p>
        </p:txBody>
      </p:sp>
      <p:sp>
        <p:nvSpPr>
          <p:cNvPr id="9" name="Freeform 9"/>
          <p:cNvSpPr/>
          <p:nvPr/>
        </p:nvSpPr>
        <p:spPr>
          <a:xfrm>
            <a:off x="-402907" y="7200900"/>
            <a:ext cx="2863215" cy="4114800"/>
          </a:xfrm>
          <a:custGeom>
            <a:avLst/>
            <a:gdLst/>
            <a:ahLst/>
            <a:cxnLst/>
            <a:rect l="l" t="t" r="r" b="b"/>
            <a:pathLst>
              <a:path w="2863215" h="4114800">
                <a:moveTo>
                  <a:pt x="0" y="0"/>
                </a:moveTo>
                <a:lnTo>
                  <a:pt x="2863215" y="0"/>
                </a:lnTo>
                <a:lnTo>
                  <a:pt x="286321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4423172" y="2302040"/>
            <a:ext cx="9441656" cy="1739900"/>
          </a:xfrm>
          <a:prstGeom prst="rect">
            <a:avLst/>
          </a:prstGeom>
        </p:spPr>
        <p:txBody>
          <a:bodyPr lIns="0" tIns="0" rIns="0" bIns="0" rtlCol="0" anchor="t">
            <a:spAutoFit/>
          </a:bodyPr>
          <a:lstStyle/>
          <a:p>
            <a:pPr marL="0" lvl="0" indent="0" algn="ctr">
              <a:lnSpc>
                <a:spcPts val="6999"/>
              </a:lnSpc>
              <a:spcBef>
                <a:spcPct val="0"/>
              </a:spcBef>
            </a:pPr>
            <a:r>
              <a:rPr lang="en-US" sz="4999" b="1">
                <a:solidFill>
                  <a:srgbClr val="000000"/>
                </a:solidFill>
                <a:latin typeface="Playpen Sans Bold"/>
                <a:ea typeface="Playpen Sans Bold"/>
                <a:cs typeface="Playpen Sans Bold"/>
                <a:sym typeface="Playpen Sans Bold"/>
              </a:rPr>
              <a:t>“Thế giới sinh vật” được hiểu là gì?</a:t>
            </a:r>
          </a:p>
        </p:txBody>
      </p:sp>
      <p:sp>
        <p:nvSpPr>
          <p:cNvPr id="11" name="TextBox 11"/>
          <p:cNvSpPr txBox="1"/>
          <p:nvPr/>
        </p:nvSpPr>
        <p:spPr>
          <a:xfrm>
            <a:off x="4872966" y="914400"/>
            <a:ext cx="8542068" cy="1101729"/>
          </a:xfrm>
          <a:prstGeom prst="rect">
            <a:avLst/>
          </a:prstGeom>
        </p:spPr>
        <p:txBody>
          <a:bodyPr lIns="0" tIns="0" rIns="0" bIns="0" rtlCol="0" anchor="t">
            <a:spAutoFit/>
          </a:bodyPr>
          <a:lstStyle/>
          <a:p>
            <a:pPr algn="ctr">
              <a:lnSpc>
                <a:spcPts val="9099"/>
              </a:lnSpc>
              <a:spcBef>
                <a:spcPct val="0"/>
              </a:spcBef>
            </a:pPr>
            <a:r>
              <a:rPr lang="en-US" sz="6499">
                <a:solidFill>
                  <a:srgbClr val="FFFFFF"/>
                </a:solidFill>
                <a:latin typeface="Caveat Brush"/>
                <a:ea typeface="Caveat Brush"/>
                <a:cs typeface="Caveat Brush"/>
                <a:sym typeface="Caveat Brush"/>
              </a:rPr>
              <a:t>CÂU 1</a:t>
            </a:r>
          </a:p>
        </p:txBody>
      </p:sp>
      <p:sp>
        <p:nvSpPr>
          <p:cNvPr id="12" name="TextBox 12"/>
          <p:cNvSpPr txBox="1"/>
          <p:nvPr/>
        </p:nvSpPr>
        <p:spPr>
          <a:xfrm>
            <a:off x="4617367" y="421622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A. </a:t>
            </a:r>
            <a:r>
              <a:rPr lang="en-US" sz="3600">
                <a:solidFill>
                  <a:srgbClr val="000000"/>
                </a:solidFill>
                <a:latin typeface="Playpen Sans"/>
                <a:ea typeface="Playpen Sans"/>
                <a:cs typeface="Playpen Sans"/>
                <a:sym typeface="Playpen Sans"/>
              </a:rPr>
              <a:t>Các sinh vật sống trong rừng rậm nhiệt đới</a:t>
            </a:r>
          </a:p>
        </p:txBody>
      </p:sp>
      <p:sp>
        <p:nvSpPr>
          <p:cNvPr id="13" name="TextBox 13"/>
          <p:cNvSpPr txBox="1"/>
          <p:nvPr/>
        </p:nvSpPr>
        <p:spPr>
          <a:xfrm>
            <a:off x="9491965" y="4216222"/>
            <a:ext cx="4372863" cy="1889760"/>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B. </a:t>
            </a:r>
            <a:r>
              <a:rPr lang="en-US" sz="3600">
                <a:solidFill>
                  <a:srgbClr val="000000"/>
                </a:solidFill>
                <a:latin typeface="Playpen Sans"/>
                <a:ea typeface="Playpen Sans"/>
                <a:cs typeface="Playpen Sans"/>
                <a:sym typeface="Playpen Sans"/>
              </a:rPr>
              <a:t>Toàn bộ các dạng sống có trên Trái Đất</a:t>
            </a:r>
          </a:p>
        </p:txBody>
      </p:sp>
      <p:sp>
        <p:nvSpPr>
          <p:cNvPr id="14" name="TextBox 14"/>
          <p:cNvSpPr txBox="1"/>
          <p:nvPr/>
        </p:nvSpPr>
        <p:spPr>
          <a:xfrm>
            <a:off x="4617367" y="6583543"/>
            <a:ext cx="437286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C. </a:t>
            </a:r>
            <a:r>
              <a:rPr lang="en-US" sz="3600">
                <a:solidFill>
                  <a:srgbClr val="000000"/>
                </a:solidFill>
                <a:latin typeface="Playpen Sans"/>
                <a:ea typeface="Playpen Sans"/>
                <a:cs typeface="Playpen Sans"/>
                <a:sym typeface="Playpen Sans"/>
              </a:rPr>
              <a:t>Các loài động vật sống trên cạn</a:t>
            </a:r>
          </a:p>
        </p:txBody>
      </p:sp>
      <p:sp>
        <p:nvSpPr>
          <p:cNvPr id="15" name="TextBox 15"/>
          <p:cNvSpPr txBox="1"/>
          <p:nvPr/>
        </p:nvSpPr>
        <p:spPr>
          <a:xfrm>
            <a:off x="9491965" y="6583543"/>
            <a:ext cx="4710513" cy="1251585"/>
          </a:xfrm>
          <a:prstGeom prst="rect">
            <a:avLst/>
          </a:prstGeom>
        </p:spPr>
        <p:txBody>
          <a:bodyPr lIns="0" tIns="0" rIns="0" bIns="0" rtlCol="0" anchor="t">
            <a:spAutoFit/>
          </a:bodyPr>
          <a:lstStyle/>
          <a:p>
            <a:pPr algn="l">
              <a:lnSpc>
                <a:spcPts val="5040"/>
              </a:lnSpc>
              <a:spcBef>
                <a:spcPct val="0"/>
              </a:spcBef>
            </a:pPr>
            <a:r>
              <a:rPr lang="en-US" sz="3600" b="1">
                <a:solidFill>
                  <a:srgbClr val="000000"/>
                </a:solidFill>
                <a:latin typeface="Playpen Sans Bold"/>
                <a:ea typeface="Playpen Sans Bold"/>
                <a:cs typeface="Playpen Sans Bold"/>
                <a:sym typeface="Playpen Sans Bold"/>
              </a:rPr>
              <a:t>D. </a:t>
            </a:r>
            <a:r>
              <a:rPr lang="en-US" sz="3600">
                <a:solidFill>
                  <a:srgbClr val="000000"/>
                </a:solidFill>
                <a:latin typeface="Playpen Sans"/>
                <a:ea typeface="Playpen Sans"/>
                <a:cs typeface="Playpen Sans"/>
                <a:sym typeface="Playpen Sans"/>
              </a:rPr>
              <a:t>Các loài thực vật sống dưới nước.</a:t>
            </a:r>
          </a:p>
        </p:txBody>
      </p:sp>
    </p:spTree>
  </p:cSld>
  <p:clrMapOvr>
    <a:masterClrMapping/>
  </p:clrMapOvr>
  <p:transition>
    <p:cover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1365</Words>
  <Application>Microsoft Office PowerPoint</Application>
  <PresentationFormat>Custom</PresentationFormat>
  <Paragraphs>164</Paragraphs>
  <Slides>40</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Muli Italics</vt:lpstr>
      <vt:lpstr>Muli Bold</vt:lpstr>
      <vt:lpstr>Montserrat Semi-Bold</vt:lpstr>
      <vt:lpstr>Muli Semi-Bold</vt:lpstr>
      <vt:lpstr>Muli</vt:lpstr>
      <vt:lpstr>Paytone One</vt:lpstr>
      <vt:lpstr>Noto Serif Display Bold</vt:lpstr>
      <vt:lpstr>Calibri</vt:lpstr>
      <vt:lpstr>Muli Ultra-Bold</vt:lpstr>
      <vt:lpstr>Arial</vt:lpstr>
      <vt:lpstr>Playpen Sans</vt:lpstr>
      <vt:lpstr>Playpen Sans Bold</vt:lpstr>
      <vt:lpstr>Caveat Brush</vt:lpstr>
      <vt:lpstr>Bogart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hđtn</dc:title>
  <dc:creator>KIEU OANH</dc:creator>
  <cp:lastModifiedBy>Minh Mạc</cp:lastModifiedBy>
  <cp:revision>3</cp:revision>
  <dcterms:created xsi:type="dcterms:W3CDTF">2006-08-16T00:00:00Z</dcterms:created>
  <dcterms:modified xsi:type="dcterms:W3CDTF">2026-03-01T08:51:43Z</dcterms:modified>
  <dc:identifier>DAG1lt5yfQg</dc:identifier>
</cp:coreProperties>
</file>